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6"/>
  </p:notesMasterIdLst>
  <p:sldIdLst>
    <p:sldId id="268" r:id="rId2"/>
    <p:sldId id="270" r:id="rId3"/>
    <p:sldId id="256" r:id="rId4"/>
    <p:sldId id="257" r:id="rId5"/>
    <p:sldId id="258" r:id="rId6"/>
    <p:sldId id="269" r:id="rId7"/>
    <p:sldId id="259"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9E98BD4-79D4-4285-A767-31F3E5233D01}">
          <p14:sldIdLst>
            <p14:sldId id="268"/>
            <p14:sldId id="270"/>
            <p14:sldId id="256"/>
            <p14:sldId id="257"/>
            <p14:sldId id="258"/>
            <p14:sldId id="269"/>
            <p14:sldId id="259"/>
            <p14:sldId id="261"/>
            <p14:sldId id="262"/>
            <p14:sldId id="263"/>
            <p14:sldId id="264"/>
            <p14:sldId id="265"/>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wanthpavankumar958@gmail.com" initials="y" lastIdx="4" clrIdx="0">
    <p:extLst>
      <p:ext uri="{19B8F6BF-5375-455C-9EA6-DF929625EA0E}">
        <p15:presenceInfo xmlns:p15="http://schemas.microsoft.com/office/powerpoint/2012/main" userId="696def05ebf601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wanthpavankumar958@gmail.com" userId="696def05ebf601bd" providerId="LiveId" clId="{42C4DF58-BB7C-466E-A61A-AEC4A7E591A8}"/>
    <pc:docChg chg="modSld">
      <pc:chgData name="yaswanthpavankumar958@gmail.com" userId="696def05ebf601bd" providerId="LiveId" clId="{42C4DF58-BB7C-466E-A61A-AEC4A7E591A8}" dt="2021-09-08T13:15:25.055" v="0" actId="14100"/>
      <pc:docMkLst>
        <pc:docMk/>
      </pc:docMkLst>
      <pc:sldChg chg="modSp mod">
        <pc:chgData name="yaswanthpavankumar958@gmail.com" userId="696def05ebf601bd" providerId="LiveId" clId="{42C4DF58-BB7C-466E-A61A-AEC4A7E591A8}" dt="2021-09-08T13:15:25.055" v="0" actId="14100"/>
        <pc:sldMkLst>
          <pc:docMk/>
          <pc:sldMk cId="4286465184" sldId="270"/>
        </pc:sldMkLst>
        <pc:spChg chg="mod">
          <ac:chgData name="yaswanthpavankumar958@gmail.com" userId="696def05ebf601bd" providerId="LiveId" clId="{42C4DF58-BB7C-466E-A61A-AEC4A7E591A8}" dt="2021-09-08T13:15:25.055" v="0" actId="14100"/>
          <ac:spMkLst>
            <pc:docMk/>
            <pc:sldMk cId="4286465184" sldId="270"/>
            <ac:spMk id="3" creationId="{BB2A8EC5-F60A-4346-91DC-6EE366F7845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5510CE-C50E-4709-A215-5FBE492E2B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C64F65-5F03-486C-ABEF-F7F7C99C4E0B}" type="pres">
      <dgm:prSet presAssocID="{705510CE-C50E-4709-A215-5FBE492E2B4E}" presName="Name0" presStyleCnt="0">
        <dgm:presLayoutVars>
          <dgm:dir/>
          <dgm:animLvl val="lvl"/>
          <dgm:resizeHandles val="exact"/>
        </dgm:presLayoutVars>
      </dgm:prSet>
      <dgm:spPr/>
    </dgm:pt>
  </dgm:ptLst>
  <dgm:cxnLst>
    <dgm:cxn modelId="{5401F883-F31A-4A83-9B7B-E9564BEE5D6C}" type="presOf" srcId="{705510CE-C50E-4709-A215-5FBE492E2B4E}" destId="{B5C64F65-5F03-486C-ABEF-F7F7C99C4E0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6CC11-9630-4CD5-AA26-F28EB747005A}"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59F09-7532-43EA-8319-D93783391C0B}" type="slidenum">
              <a:rPr lang="en-US" smtClean="0"/>
              <a:t>‹#›</a:t>
            </a:fld>
            <a:endParaRPr lang="en-US"/>
          </a:p>
        </p:txBody>
      </p:sp>
    </p:spTree>
    <p:extLst>
      <p:ext uri="{BB962C8B-B14F-4D97-AF65-F5344CB8AC3E}">
        <p14:creationId xmlns:p14="http://schemas.microsoft.com/office/powerpoint/2010/main" val="1612972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98B213-F07C-4A0B-B361-60901DD68642}"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1808267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8B213-F07C-4A0B-B361-60901DD68642}"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2723593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8B213-F07C-4A0B-B361-60901DD68642}"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1101769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8B213-F07C-4A0B-B361-60901DD68642}"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A9839-337E-4E0A-A9EB-4E03A66CA4F3}"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1668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8B213-F07C-4A0B-B361-60901DD68642}"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271949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98B213-F07C-4A0B-B361-60901DD68642}" type="datetimeFigureOut">
              <a:rPr lang="en-US" smtClean="0"/>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205923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98B213-F07C-4A0B-B361-60901DD68642}" type="datetimeFigureOut">
              <a:rPr lang="en-US" smtClean="0"/>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1026069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8B213-F07C-4A0B-B361-60901DD68642}"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2060611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8B213-F07C-4A0B-B361-60901DD68642}"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697811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8B213-F07C-4A0B-B361-60901DD68642}"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2837643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8B213-F07C-4A0B-B361-60901DD68642}"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2665402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98B213-F07C-4A0B-B361-60901DD68642}"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2741751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98B213-F07C-4A0B-B361-60901DD68642}" type="datetimeFigureOut">
              <a:rPr lang="en-US" smtClean="0"/>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1084720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98B213-F07C-4A0B-B361-60901DD68642}" type="datetimeFigureOut">
              <a:rPr lang="en-US" smtClean="0"/>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96565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D98B213-F07C-4A0B-B361-60901DD68642}" type="datetimeFigureOut">
              <a:rPr lang="en-US" smtClean="0"/>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397885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8B213-F07C-4A0B-B361-60901DD68642}"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4064099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8B213-F07C-4A0B-B361-60901DD68642}"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A9839-337E-4E0A-A9EB-4E03A66CA4F3}" type="slidenum">
              <a:rPr lang="en-US" smtClean="0"/>
              <a:t>‹#›</a:t>
            </a:fld>
            <a:endParaRPr lang="en-US"/>
          </a:p>
        </p:txBody>
      </p:sp>
    </p:spTree>
    <p:extLst>
      <p:ext uri="{BB962C8B-B14F-4D97-AF65-F5344CB8AC3E}">
        <p14:creationId xmlns:p14="http://schemas.microsoft.com/office/powerpoint/2010/main" val="3001935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D98B213-F07C-4A0B-B361-60901DD68642}" type="datetimeFigureOut">
              <a:rPr lang="en-US" smtClean="0"/>
              <a:t>9/8/2021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A2A9839-337E-4E0A-A9EB-4E03A66CA4F3}" type="slidenum">
              <a:rPr lang="en-US" smtClean="0"/>
              <a:t>‹#›</a:t>
            </a:fld>
            <a:endParaRPr lang="en-US"/>
          </a:p>
        </p:txBody>
      </p:sp>
    </p:spTree>
    <p:extLst>
      <p:ext uri="{BB962C8B-B14F-4D97-AF65-F5344CB8AC3E}">
        <p14:creationId xmlns:p14="http://schemas.microsoft.com/office/powerpoint/2010/main" val="291264710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9.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0.pn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2.png"/><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5.xml"/><Relationship Id="rId7" Type="http://schemas.openxmlformats.org/officeDocument/2006/relationships/image" Target="../media/image6.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8.pn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5653-AB11-4E5C-B2D4-7E9CE319EEC0}"/>
              </a:ext>
            </a:extLst>
          </p:cNvPr>
          <p:cNvSpPr>
            <a:spLocks noGrp="1"/>
          </p:cNvSpPr>
          <p:nvPr>
            <p:ph type="title"/>
          </p:nvPr>
        </p:nvSpPr>
        <p:spPr>
          <a:xfrm>
            <a:off x="485285" y="321362"/>
            <a:ext cx="10364451" cy="1596177"/>
          </a:xfrm>
        </p:spPr>
        <p:txBody>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Agro</a:t>
            </a:r>
            <a:r>
              <a:rPr lang="en-US" dirty="0">
                <a:latin typeface="Times New Roman" panose="02020603050405020304" pitchFamily="18" charset="0"/>
                <a:cs typeface="Times New Roman" panose="02020603050405020304" pitchFamily="18" charset="0"/>
              </a:rPr>
              <a:t>  Agency</a:t>
            </a:r>
            <a:br>
              <a:rPr lang="en-IN" sz="3600" dirty="0">
                <a:latin typeface="Times New Roman" panose="02020603050405020304" pitchFamily="18" charset="0"/>
                <a:cs typeface="Times New Roman" panose="02020603050405020304" pitchFamily="18" charset="0"/>
              </a:rPr>
            </a:br>
            <a:endParaRPr lang="en-US" dirty="0"/>
          </a:p>
        </p:txBody>
      </p:sp>
      <p:pic>
        <p:nvPicPr>
          <p:cNvPr id="4" name="Google Shape;86;p13" descr="NRI">
            <a:extLst>
              <a:ext uri="{FF2B5EF4-FFF2-40B4-BE49-F238E27FC236}">
                <a16:creationId xmlns:a16="http://schemas.microsoft.com/office/drawing/2014/main" id="{0732AC1F-7D4E-42D9-BF93-338465BE49E3}"/>
              </a:ext>
            </a:extLst>
          </p:cNvPr>
          <p:cNvPicPr preferRelativeResize="0">
            <a:picLocks noGrp="1"/>
          </p:cNvPicPr>
          <p:nvPr>
            <p:ph sz="quarter" idx="13"/>
          </p:nvPr>
        </p:nvPicPr>
        <p:blipFill rotWithShape="1">
          <a:blip r:embed="rId2">
            <a:alphaModFix/>
          </a:blip>
          <a:srcRect/>
          <a:stretch/>
        </p:blipFill>
        <p:spPr>
          <a:xfrm>
            <a:off x="524786" y="5520858"/>
            <a:ext cx="1097280" cy="1039091"/>
          </a:xfrm>
          <a:prstGeom prst="rect">
            <a:avLst/>
          </a:prstGeom>
          <a:noFill/>
          <a:ln>
            <a:noFill/>
          </a:ln>
        </p:spPr>
      </p:pic>
      <p:sp>
        <p:nvSpPr>
          <p:cNvPr id="6" name="TextBox 5">
            <a:extLst>
              <a:ext uri="{FF2B5EF4-FFF2-40B4-BE49-F238E27FC236}">
                <a16:creationId xmlns:a16="http://schemas.microsoft.com/office/drawing/2014/main" id="{AFA7829A-F511-4381-B4C3-E38DCDCBD9BE}"/>
              </a:ext>
            </a:extLst>
          </p:cNvPr>
          <p:cNvSpPr txBox="1"/>
          <p:nvPr/>
        </p:nvSpPr>
        <p:spPr>
          <a:xfrm>
            <a:off x="304800" y="5049300"/>
            <a:ext cx="11582400" cy="1808700"/>
          </a:xfrm>
          <a:prstGeom prst="rect">
            <a:avLst/>
          </a:prstGeom>
          <a:noFill/>
        </p:spPr>
        <p:txBody>
          <a:bodyPr wrap="square">
            <a:spAutoFit/>
          </a:bodyPr>
          <a:lstStyle/>
          <a:p>
            <a:pPr marL="457200" lvl="0" indent="0" algn="ctr" rtl="0">
              <a:lnSpc>
                <a:spcPct val="95000"/>
              </a:lnSpc>
              <a:spcBef>
                <a:spcPts val="0"/>
              </a:spcBef>
              <a:spcAft>
                <a:spcPts val="0"/>
              </a:spcAft>
              <a:buClr>
                <a:schemeClr val="dk1"/>
              </a:buClr>
              <a:buSzPts val="1800"/>
              <a:buNone/>
            </a:pPr>
            <a:r>
              <a:rPr lang="en-US" sz="2400" b="1" i="0" u="none" dirty="0">
                <a:solidFill>
                  <a:schemeClr val="dk1"/>
                </a:solidFill>
                <a:latin typeface="Bookman Old Style"/>
                <a:ea typeface="Bookman Old Style"/>
                <a:cs typeface="Bookman Old Style"/>
                <a:sym typeface="Bookman Old Style"/>
              </a:rPr>
              <a:t>DEPARTMENT OF COMPUTER SCIENCE AND ENG</a:t>
            </a:r>
            <a:r>
              <a:rPr lang="en-US" sz="2400" b="1" dirty="0">
                <a:solidFill>
                  <a:schemeClr val="dk1"/>
                </a:solidFill>
                <a:latin typeface="Bookman Old Style"/>
                <a:ea typeface="Bookman Old Style"/>
                <a:cs typeface="Bookman Old Style"/>
                <a:sym typeface="Bookman Old Style"/>
              </a:rPr>
              <a:t>I</a:t>
            </a:r>
            <a:r>
              <a:rPr lang="en-US" sz="2400" b="1" i="0" u="none" dirty="0">
                <a:solidFill>
                  <a:schemeClr val="dk1"/>
                </a:solidFill>
                <a:latin typeface="Bookman Old Style"/>
                <a:ea typeface="Bookman Old Style"/>
                <a:cs typeface="Bookman Old Style"/>
                <a:sym typeface="Bookman Old Style"/>
              </a:rPr>
              <a:t>NEERING</a:t>
            </a:r>
            <a:endParaRPr lang="en-US" dirty="0"/>
          </a:p>
          <a:p>
            <a:pPr marL="457200" lvl="0" indent="0" algn="ctr" rtl="0">
              <a:lnSpc>
                <a:spcPct val="95000"/>
              </a:lnSpc>
              <a:spcBef>
                <a:spcPts val="400"/>
              </a:spcBef>
              <a:spcAft>
                <a:spcPts val="0"/>
              </a:spcAft>
              <a:buClr>
                <a:schemeClr val="dk1"/>
              </a:buClr>
              <a:buSzPts val="2000"/>
              <a:buNone/>
            </a:pPr>
            <a:r>
              <a:rPr lang="en-US" sz="2800" b="1" i="0" u="none" dirty="0">
                <a:solidFill>
                  <a:schemeClr val="dk1"/>
                </a:solidFill>
                <a:latin typeface="Bookman Old Style"/>
                <a:ea typeface="Bookman Old Style"/>
                <a:cs typeface="Bookman Old Style"/>
                <a:sym typeface="Bookman Old Style"/>
              </a:rPr>
              <a:t>NRI INSTITUTE OF TECHNOLOGY</a:t>
            </a:r>
            <a:endParaRPr lang="en-US" sz="2800" b="0" i="0" u="none" dirty="0">
              <a:solidFill>
                <a:schemeClr val="dk1"/>
              </a:solidFill>
              <a:latin typeface="Calibri"/>
              <a:ea typeface="Calibri"/>
              <a:cs typeface="Calibri"/>
              <a:sym typeface="Calibri"/>
            </a:endParaRPr>
          </a:p>
          <a:p>
            <a:pPr marL="457200" lvl="0" indent="0" algn="ctr" rtl="0">
              <a:lnSpc>
                <a:spcPct val="95000"/>
              </a:lnSpc>
              <a:spcBef>
                <a:spcPts val="280"/>
              </a:spcBef>
              <a:spcAft>
                <a:spcPts val="0"/>
              </a:spcAft>
              <a:buClr>
                <a:schemeClr val="dk1"/>
              </a:buClr>
              <a:buSzPts val="1400"/>
              <a:buNone/>
            </a:pPr>
            <a:r>
              <a:rPr lang="en-US" sz="1800" b="1" i="0" u="none" dirty="0">
                <a:solidFill>
                  <a:schemeClr val="dk1"/>
                </a:solidFill>
                <a:latin typeface="Bookman Old Style"/>
                <a:ea typeface="Bookman Old Style"/>
                <a:cs typeface="Bookman Old Style"/>
                <a:sym typeface="Bookman Old Style"/>
              </a:rPr>
              <a:t>(Accredited by NBA:CSE,ECE &amp; EEE)</a:t>
            </a:r>
            <a:endParaRPr lang="en-US" sz="1800" b="0" i="0" u="none" dirty="0">
              <a:solidFill>
                <a:schemeClr val="dk1"/>
              </a:solidFill>
              <a:latin typeface="Calibri"/>
              <a:ea typeface="Calibri"/>
              <a:cs typeface="Calibri"/>
              <a:sym typeface="Calibri"/>
            </a:endParaRPr>
          </a:p>
          <a:p>
            <a:pPr marL="457200" lvl="0" indent="0" algn="ctr" rtl="0">
              <a:lnSpc>
                <a:spcPct val="95000"/>
              </a:lnSpc>
              <a:spcBef>
                <a:spcPts val="260"/>
              </a:spcBef>
              <a:spcAft>
                <a:spcPts val="0"/>
              </a:spcAft>
              <a:buClr>
                <a:schemeClr val="dk1"/>
              </a:buClr>
              <a:buSzPts val="1300"/>
              <a:buNone/>
            </a:pPr>
            <a:r>
              <a:rPr lang="en-US" sz="1800" b="0" i="0" u="none" dirty="0">
                <a:solidFill>
                  <a:schemeClr val="dk1"/>
                </a:solidFill>
                <a:latin typeface="Bookman Old Style"/>
                <a:ea typeface="Bookman Old Style"/>
                <a:cs typeface="Bookman Old Style"/>
                <a:sym typeface="Bookman Old Style"/>
              </a:rPr>
              <a:t>An Autonomous Institution, Permanently Affiliated to JNTUK, Kakinada</a:t>
            </a:r>
            <a:endParaRPr lang="en-US" sz="1800" b="0" i="0" u="none" dirty="0">
              <a:solidFill>
                <a:schemeClr val="dk1"/>
              </a:solidFill>
              <a:latin typeface="Calibri"/>
              <a:ea typeface="Calibri"/>
              <a:cs typeface="Calibri"/>
              <a:sym typeface="Calibri"/>
            </a:endParaRPr>
          </a:p>
          <a:p>
            <a:pPr marL="457200" lvl="0" indent="0" algn="ctr" rtl="0">
              <a:lnSpc>
                <a:spcPct val="95000"/>
              </a:lnSpc>
              <a:spcBef>
                <a:spcPts val="260"/>
              </a:spcBef>
              <a:spcAft>
                <a:spcPts val="0"/>
              </a:spcAft>
              <a:buClr>
                <a:schemeClr val="dk1"/>
              </a:buClr>
              <a:buSzPts val="1300"/>
              <a:buNone/>
            </a:pPr>
            <a:r>
              <a:rPr lang="en-US" sz="1800" b="0" i="0" u="none" dirty="0">
                <a:solidFill>
                  <a:schemeClr val="dk1"/>
                </a:solidFill>
                <a:latin typeface="Bookman Old Style"/>
                <a:ea typeface="Bookman Old Style"/>
                <a:cs typeface="Bookman Old Style"/>
                <a:sym typeface="Bookman Old Style"/>
              </a:rPr>
              <a:t>(Accredited by NAAC with “A” Grade and ISO 9001:2015 Certified Institution)</a:t>
            </a:r>
            <a:endParaRPr lang="en-US" dirty="0"/>
          </a:p>
        </p:txBody>
      </p:sp>
      <p:sp>
        <p:nvSpPr>
          <p:cNvPr id="7" name="TextBox 6">
            <a:extLst>
              <a:ext uri="{FF2B5EF4-FFF2-40B4-BE49-F238E27FC236}">
                <a16:creationId xmlns:a16="http://schemas.microsoft.com/office/drawing/2014/main" id="{601F31D8-6738-48D2-8C2B-289DD8F5622D}"/>
              </a:ext>
            </a:extLst>
          </p:cNvPr>
          <p:cNvSpPr txBox="1"/>
          <p:nvPr/>
        </p:nvSpPr>
        <p:spPr>
          <a:xfrm>
            <a:off x="2965834" y="1929455"/>
            <a:ext cx="5811520" cy="954107"/>
          </a:xfrm>
          <a:prstGeom prst="rect">
            <a:avLst/>
          </a:prstGeom>
          <a:noFill/>
        </p:spPr>
        <p:txBody>
          <a:bodyPr wrap="square" rtlCol="0">
            <a:spAutoFit/>
          </a:bodyPr>
          <a:lstStyle/>
          <a:p>
            <a:pPr algn="ctr"/>
            <a:r>
              <a:rPr lang="en-US" sz="2800" dirty="0" err="1">
                <a:solidFill>
                  <a:srgbClr val="FF0000"/>
                </a:solidFill>
                <a:latin typeface="Times New Roman" panose="02020603050405020304" pitchFamily="18" charset="0"/>
                <a:cs typeface="Times New Roman" panose="02020603050405020304" pitchFamily="18" charset="0"/>
              </a:rPr>
              <a:t>Aravapalli</a:t>
            </a:r>
            <a:r>
              <a:rPr lang="en-US" sz="2800" dirty="0">
                <a:solidFill>
                  <a:srgbClr val="FF0000"/>
                </a:solidFill>
                <a:latin typeface="Times New Roman" panose="02020603050405020304" pitchFamily="18" charset="0"/>
                <a:cs typeface="Times New Roman" panose="02020603050405020304" pitchFamily="18" charset="0"/>
              </a:rPr>
              <a:t> Akash Sumanth Kumar</a:t>
            </a:r>
            <a:br>
              <a:rPr lang="en-US" sz="2800" dirty="0">
                <a:solidFill>
                  <a:srgbClr val="FF0000"/>
                </a:solidFill>
                <a:latin typeface="Times New Roman" panose="02020603050405020304" pitchFamily="18" charset="0"/>
                <a:cs typeface="Times New Roman" panose="02020603050405020304" pitchFamily="18" charset="0"/>
              </a:rPr>
            </a:br>
            <a:r>
              <a:rPr lang="en-US" sz="2800" dirty="0">
                <a:solidFill>
                  <a:srgbClr val="FF0000"/>
                </a:solidFill>
                <a:latin typeface="Times New Roman" panose="02020603050405020304" pitchFamily="18" charset="0"/>
                <a:cs typeface="Times New Roman" panose="02020603050405020304" pitchFamily="18" charset="0"/>
              </a:rPr>
              <a:t>(19KN1A0506)</a:t>
            </a:r>
            <a:endParaRPr lang="en-IN" sz="2800"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33263DB-9A05-49D9-BB51-78FAA42CE698}"/>
              </a:ext>
            </a:extLst>
          </p:cNvPr>
          <p:cNvSpPr txBox="1"/>
          <p:nvPr/>
        </p:nvSpPr>
        <p:spPr>
          <a:xfrm>
            <a:off x="4753736" y="1461873"/>
            <a:ext cx="60960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Presented by</a:t>
            </a:r>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AAA5D7B-A23A-4347-8B48-FE38D0267B39}"/>
              </a:ext>
            </a:extLst>
          </p:cNvPr>
          <p:cNvSpPr txBox="1"/>
          <p:nvPr/>
        </p:nvSpPr>
        <p:spPr>
          <a:xfrm>
            <a:off x="3977309" y="3217268"/>
            <a:ext cx="60960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Under the esteemed guidance of</a:t>
            </a:r>
            <a:endParaRPr lang="en-IN"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E82EF25-A9E1-49E4-A685-6B66AFC53369}"/>
              </a:ext>
            </a:extLst>
          </p:cNvPr>
          <p:cNvSpPr txBox="1"/>
          <p:nvPr/>
        </p:nvSpPr>
        <p:spPr>
          <a:xfrm>
            <a:off x="2823594" y="3735558"/>
            <a:ext cx="6096000" cy="646331"/>
          </a:xfrm>
          <a:prstGeom prst="rect">
            <a:avLst/>
          </a:prstGeom>
          <a:noFill/>
        </p:spPr>
        <p:txBody>
          <a:bodyPr wrap="square">
            <a:spAutoFit/>
          </a:bodyPr>
          <a:lstStyle/>
          <a:p>
            <a:pPr algn="ctr"/>
            <a:r>
              <a:rPr lang="en-US" sz="1800" dirty="0" err="1">
                <a:solidFill>
                  <a:srgbClr val="FF0000"/>
                </a:solidFill>
                <a:latin typeface="Times New Roman" panose="02020603050405020304" pitchFamily="18" charset="0"/>
                <a:cs typeface="Times New Roman" panose="02020603050405020304" pitchFamily="18" charset="0"/>
              </a:rPr>
              <a:t>Mr.P.Raghuveer</a:t>
            </a:r>
            <a:br>
              <a:rPr lang="en-US" sz="1800" dirty="0">
                <a:solidFill>
                  <a:srgbClr val="FF0000"/>
                </a:solidFill>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Associate Professor, CSE Department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78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nvGraphicFramePr>
        <p:xfrm>
          <a:off x="1700212" y="2759443"/>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54050" y="2008765"/>
            <a:ext cx="268856" cy="1315553"/>
          </a:xfrm>
          <a:prstGeom prst="rect">
            <a:avLst/>
          </a:prstGeom>
          <a:noFill/>
        </p:spPr>
        <p:txBody>
          <a:bodyPr wrap="none" rtlCol="0">
            <a:spAutoFit/>
          </a:bodyPr>
          <a:lstStyle/>
          <a:p>
            <a:pPr algn="ctr">
              <a:lnSpc>
                <a:spcPct val="150000"/>
              </a:lnSpc>
            </a:pPr>
            <a:endParaRPr lang="en-US" sz="2800" dirty="0"/>
          </a:p>
          <a:p>
            <a:pPr>
              <a:lnSpc>
                <a:spcPct val="150000"/>
              </a:lnSpc>
            </a:pPr>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598018" y="-126415"/>
            <a:ext cx="3624905" cy="905056"/>
          </a:xfrm>
          <a:prstGeom prst="rect">
            <a:avLst/>
          </a:prstGeom>
          <a:noFill/>
        </p:spPr>
        <p:txBody>
          <a:bodyPr wrap="square" rtlCol="0">
            <a:spAutoFit/>
          </a:bodyPr>
          <a:lstStyle/>
          <a:p>
            <a:pPr>
              <a:lnSpc>
                <a:spcPct val="150000"/>
              </a:lnSpc>
            </a:pPr>
            <a:r>
              <a:rPr lang="en-US" sz="4000" dirty="0">
                <a:solidFill>
                  <a:schemeClr val="bg2">
                    <a:lumMod val="50000"/>
                  </a:schemeClr>
                </a:solidFill>
                <a:latin typeface="Times New Roman" panose="02020603050405020304" pitchFamily="18" charset="0"/>
                <a:cs typeface="Times New Roman" panose="02020603050405020304" pitchFamily="18" charset="0"/>
              </a:rPr>
              <a:t>Output Screens</a:t>
            </a:r>
          </a:p>
        </p:txBody>
      </p:sp>
      <p:sp>
        <p:nvSpPr>
          <p:cNvPr id="16" name="TextBox 15">
            <a:extLst>
              <a:ext uri="{FF2B5EF4-FFF2-40B4-BE49-F238E27FC236}">
                <a16:creationId xmlns:a16="http://schemas.microsoft.com/office/drawing/2014/main" id="{B871C9D2-84E6-43F0-87FB-1CFEA2739F18}"/>
              </a:ext>
            </a:extLst>
          </p:cNvPr>
          <p:cNvSpPr txBox="1"/>
          <p:nvPr/>
        </p:nvSpPr>
        <p:spPr>
          <a:xfrm>
            <a:off x="598018" y="707002"/>
            <a:ext cx="2550698"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bg2">
                    <a:lumMod val="50000"/>
                  </a:schemeClr>
                </a:solidFill>
                <a:latin typeface="Times New Roman" panose="02020603050405020304" pitchFamily="18" charset="0"/>
                <a:cs typeface="Times New Roman" panose="02020603050405020304" pitchFamily="18" charset="0"/>
              </a:rPr>
              <a:t>About page</a:t>
            </a:r>
          </a:p>
        </p:txBody>
      </p:sp>
      <p:pic>
        <p:nvPicPr>
          <p:cNvPr id="4" name="Picture 3" descr="Graphical user interface, website&#10;&#10;Description automatically generated">
            <a:extLst>
              <a:ext uri="{FF2B5EF4-FFF2-40B4-BE49-F238E27FC236}">
                <a16:creationId xmlns:a16="http://schemas.microsoft.com/office/drawing/2014/main" id="{24DFDA17-272E-4A23-AAB1-7A451A8639BD}"/>
              </a:ext>
            </a:extLst>
          </p:cNvPr>
          <p:cNvPicPr>
            <a:picLocks noChangeAspect="1"/>
          </p:cNvPicPr>
          <p:nvPr/>
        </p:nvPicPr>
        <p:blipFill rotWithShape="1">
          <a:blip r:embed="rId7">
            <a:extLst>
              <a:ext uri="{28A0092B-C50C-407E-A947-70E740481C1C}">
                <a14:useLocalDpi xmlns:a14="http://schemas.microsoft.com/office/drawing/2010/main" val="0"/>
              </a:ext>
            </a:extLst>
          </a:blip>
          <a:srcRect t="9210" r="1196"/>
          <a:stretch/>
        </p:blipFill>
        <p:spPr>
          <a:xfrm>
            <a:off x="371895" y="1272209"/>
            <a:ext cx="11448208" cy="5405610"/>
          </a:xfrm>
          <a:prstGeom prst="rect">
            <a:avLst/>
          </a:prstGeom>
        </p:spPr>
      </p:pic>
    </p:spTree>
    <p:extLst>
      <p:ext uri="{BB962C8B-B14F-4D97-AF65-F5344CB8AC3E}">
        <p14:creationId xmlns:p14="http://schemas.microsoft.com/office/powerpoint/2010/main" val="1271634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nvGraphicFramePr>
        <p:xfrm>
          <a:off x="1700212" y="2759443"/>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54050" y="2008765"/>
            <a:ext cx="268856" cy="1315553"/>
          </a:xfrm>
          <a:prstGeom prst="rect">
            <a:avLst/>
          </a:prstGeom>
          <a:noFill/>
        </p:spPr>
        <p:txBody>
          <a:bodyPr wrap="none" rtlCol="0">
            <a:spAutoFit/>
          </a:bodyPr>
          <a:lstStyle/>
          <a:p>
            <a:pPr algn="ctr">
              <a:lnSpc>
                <a:spcPct val="150000"/>
              </a:lnSpc>
            </a:pPr>
            <a:endParaRPr lang="en-US" sz="2800" dirty="0"/>
          </a:p>
          <a:p>
            <a:pPr>
              <a:lnSpc>
                <a:spcPct val="150000"/>
              </a:lnSpc>
            </a:pPr>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338742" y="-156254"/>
            <a:ext cx="5231898" cy="905056"/>
          </a:xfrm>
          <a:prstGeom prst="rect">
            <a:avLst/>
          </a:prstGeom>
          <a:noFill/>
        </p:spPr>
        <p:txBody>
          <a:bodyPr wrap="square" rtlCol="0">
            <a:spAutoFit/>
          </a:bodyPr>
          <a:lstStyle/>
          <a:p>
            <a:pPr>
              <a:lnSpc>
                <a:spcPct val="150000"/>
              </a:lnSpc>
            </a:pPr>
            <a:r>
              <a:rPr lang="en-US" sz="4000" dirty="0">
                <a:solidFill>
                  <a:schemeClr val="bg2">
                    <a:lumMod val="50000"/>
                  </a:schemeClr>
                </a:solidFill>
                <a:latin typeface="Times New Roman" panose="02020603050405020304" pitchFamily="18" charset="0"/>
                <a:cs typeface="Times New Roman" panose="02020603050405020304" pitchFamily="18" charset="0"/>
              </a:rPr>
              <a:t>Output Screens</a:t>
            </a:r>
          </a:p>
        </p:txBody>
      </p:sp>
      <p:sp>
        <p:nvSpPr>
          <p:cNvPr id="11" name="TextBox 10">
            <a:extLst>
              <a:ext uri="{FF2B5EF4-FFF2-40B4-BE49-F238E27FC236}">
                <a16:creationId xmlns:a16="http://schemas.microsoft.com/office/drawing/2014/main" id="{B40438CD-35AB-47C6-B36D-1655AFD3B693}"/>
              </a:ext>
            </a:extLst>
          </p:cNvPr>
          <p:cNvSpPr txBox="1"/>
          <p:nvPr/>
        </p:nvSpPr>
        <p:spPr>
          <a:xfrm>
            <a:off x="920511" y="636272"/>
            <a:ext cx="2505814" cy="742511"/>
          </a:xfrm>
          <a:prstGeom prst="rect">
            <a:avLst/>
          </a:prstGeom>
          <a:noFill/>
        </p:spPr>
        <p:txBody>
          <a:bodyPr wrap="none" rtlCol="0">
            <a:spAutoFit/>
          </a:bodyPr>
          <a:lstStyle/>
          <a:p>
            <a:pPr marL="457200" indent="-457200">
              <a:lnSpc>
                <a:spcPct val="150000"/>
              </a:lnSpc>
              <a:buFont typeface="Wingdings" panose="05000000000000000000" pitchFamily="2" charset="2"/>
              <a:buChar char="§"/>
            </a:pPr>
            <a:r>
              <a:rPr lang="en-US" sz="3200" dirty="0">
                <a:solidFill>
                  <a:schemeClr val="bg2">
                    <a:lumMod val="50000"/>
                  </a:schemeClr>
                </a:solidFill>
                <a:latin typeface="Times New Roman" panose="02020603050405020304" pitchFamily="18" charset="0"/>
                <a:cs typeface="Times New Roman" panose="02020603050405020304" pitchFamily="18" charset="0"/>
              </a:rPr>
              <a:t>Menu</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a:solidFill>
                  <a:schemeClr val="bg2">
                    <a:lumMod val="50000"/>
                  </a:schemeClr>
                </a:solidFill>
                <a:latin typeface="Times New Roman" panose="02020603050405020304" pitchFamily="18" charset="0"/>
                <a:cs typeface="Times New Roman" panose="02020603050405020304" pitchFamily="18" charset="0"/>
              </a:rPr>
              <a:t>Page</a:t>
            </a:r>
          </a:p>
        </p:txBody>
      </p:sp>
      <p:sp>
        <p:nvSpPr>
          <p:cNvPr id="7" name="TextBox 6">
            <a:extLst>
              <a:ext uri="{FF2B5EF4-FFF2-40B4-BE49-F238E27FC236}">
                <a16:creationId xmlns:a16="http://schemas.microsoft.com/office/drawing/2014/main" id="{F4A4C69C-41A6-4196-9BAF-F0DA0319D8A8}"/>
              </a:ext>
            </a:extLst>
          </p:cNvPr>
          <p:cNvSpPr txBox="1"/>
          <p:nvPr/>
        </p:nvSpPr>
        <p:spPr>
          <a:xfrm>
            <a:off x="1700212" y="2925345"/>
            <a:ext cx="473206" cy="742511"/>
          </a:xfrm>
          <a:prstGeom prst="rect">
            <a:avLst/>
          </a:prstGeom>
          <a:noFill/>
        </p:spPr>
        <p:txBody>
          <a:bodyPr wrap="none" rtlCol="0">
            <a:spAutoFit/>
          </a:bodyPr>
          <a:lstStyle/>
          <a:p>
            <a:pPr marL="285750" indent="-285750">
              <a:lnSpc>
                <a:spcPct val="150000"/>
              </a:lnSpc>
              <a:buFont typeface="Wingdings" panose="05000000000000000000" pitchFamily="2" charset="2"/>
              <a:buChar char="§"/>
            </a:pPr>
            <a:endParaRPr lang="en-US" sz="3200"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13" name="Picture 12" descr="Graphical user interface, website&#10;&#10;Description automatically generated">
            <a:extLst>
              <a:ext uri="{FF2B5EF4-FFF2-40B4-BE49-F238E27FC236}">
                <a16:creationId xmlns:a16="http://schemas.microsoft.com/office/drawing/2014/main" id="{892C27CE-8B37-49C1-856E-D63D6AF52FBE}"/>
              </a:ext>
            </a:extLst>
          </p:cNvPr>
          <p:cNvPicPr>
            <a:picLocks noChangeAspect="1"/>
          </p:cNvPicPr>
          <p:nvPr/>
        </p:nvPicPr>
        <p:blipFill rotWithShape="1">
          <a:blip r:embed="rId7">
            <a:extLst>
              <a:ext uri="{28A0092B-C50C-407E-A947-70E740481C1C}">
                <a14:useLocalDpi xmlns:a14="http://schemas.microsoft.com/office/drawing/2010/main" val="0"/>
              </a:ext>
            </a:extLst>
          </a:blip>
          <a:srcRect t="10688"/>
          <a:stretch/>
        </p:blipFill>
        <p:spPr>
          <a:xfrm>
            <a:off x="459975" y="1326331"/>
            <a:ext cx="11272050" cy="5365297"/>
          </a:xfrm>
          <a:prstGeom prst="rect">
            <a:avLst/>
          </a:prstGeom>
        </p:spPr>
      </p:pic>
    </p:spTree>
    <p:extLst>
      <p:ext uri="{BB962C8B-B14F-4D97-AF65-F5344CB8AC3E}">
        <p14:creationId xmlns:p14="http://schemas.microsoft.com/office/powerpoint/2010/main" val="122691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nvGraphicFramePr>
        <p:xfrm>
          <a:off x="1700212" y="2759443"/>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54050" y="2008765"/>
            <a:ext cx="268856" cy="1315553"/>
          </a:xfrm>
          <a:prstGeom prst="rect">
            <a:avLst/>
          </a:prstGeom>
          <a:noFill/>
        </p:spPr>
        <p:txBody>
          <a:bodyPr wrap="none" rtlCol="0">
            <a:spAutoFit/>
          </a:bodyPr>
          <a:lstStyle/>
          <a:p>
            <a:pPr algn="ctr">
              <a:lnSpc>
                <a:spcPct val="150000"/>
              </a:lnSpc>
            </a:pPr>
            <a:endParaRPr lang="en-US" sz="2800" dirty="0"/>
          </a:p>
          <a:p>
            <a:pPr>
              <a:lnSpc>
                <a:spcPct val="150000"/>
              </a:lnSpc>
            </a:pPr>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400274" y="-159224"/>
            <a:ext cx="4078959" cy="905056"/>
          </a:xfrm>
          <a:prstGeom prst="rect">
            <a:avLst/>
          </a:prstGeom>
          <a:noFill/>
        </p:spPr>
        <p:txBody>
          <a:bodyPr wrap="square" rtlCol="0">
            <a:spAutoFit/>
          </a:bodyPr>
          <a:lstStyle/>
          <a:p>
            <a:pPr>
              <a:lnSpc>
                <a:spcPct val="150000"/>
              </a:lnSpc>
            </a:pPr>
            <a:r>
              <a:rPr lang="en-US" sz="4000" dirty="0">
                <a:solidFill>
                  <a:schemeClr val="bg2">
                    <a:lumMod val="50000"/>
                  </a:schemeClr>
                </a:solidFill>
                <a:latin typeface="Times New Roman" panose="02020603050405020304" pitchFamily="18" charset="0"/>
                <a:cs typeface="Times New Roman" panose="02020603050405020304" pitchFamily="18" charset="0"/>
              </a:rPr>
              <a:t>Output Screens</a:t>
            </a:r>
          </a:p>
        </p:txBody>
      </p:sp>
      <p:sp>
        <p:nvSpPr>
          <p:cNvPr id="4" name="TextBox 3">
            <a:extLst>
              <a:ext uri="{FF2B5EF4-FFF2-40B4-BE49-F238E27FC236}">
                <a16:creationId xmlns:a16="http://schemas.microsoft.com/office/drawing/2014/main" id="{1909AC2D-8C3E-4005-BB4F-5C4A3752FA17}"/>
              </a:ext>
            </a:extLst>
          </p:cNvPr>
          <p:cNvSpPr txBox="1"/>
          <p:nvPr/>
        </p:nvSpPr>
        <p:spPr>
          <a:xfrm>
            <a:off x="1391156" y="611147"/>
            <a:ext cx="2042547" cy="584775"/>
          </a:xfrm>
          <a:prstGeom prst="rect">
            <a:avLst/>
          </a:prstGeom>
          <a:noFill/>
        </p:spPr>
        <p:txBody>
          <a:bodyPr wrap="none" rtlCol="0">
            <a:spAutoFit/>
          </a:bodyPr>
          <a:lstStyle/>
          <a:p>
            <a:r>
              <a:rPr lang="en-US" sz="3200" dirty="0">
                <a:solidFill>
                  <a:schemeClr val="bg2">
                    <a:lumMod val="50000"/>
                  </a:schemeClr>
                </a:solidFill>
                <a:latin typeface="Times New Roman" panose="02020603050405020304" pitchFamily="18" charset="0"/>
                <a:cs typeface="Times New Roman" panose="02020603050405020304" pitchFamily="18" charset="0"/>
              </a:rPr>
              <a:t>Order Page</a:t>
            </a:r>
          </a:p>
        </p:txBody>
      </p:sp>
      <p:pic>
        <p:nvPicPr>
          <p:cNvPr id="12" name="Picture 11" descr="A picture containing text, screenshot, monitor&#10;&#10;Description automatically generated">
            <a:extLst>
              <a:ext uri="{FF2B5EF4-FFF2-40B4-BE49-F238E27FC236}">
                <a16:creationId xmlns:a16="http://schemas.microsoft.com/office/drawing/2014/main" id="{7FD93A48-2414-4D2A-9673-3CE5692AD01A}"/>
              </a:ext>
            </a:extLst>
          </p:cNvPr>
          <p:cNvPicPr>
            <a:picLocks noChangeAspect="1"/>
          </p:cNvPicPr>
          <p:nvPr/>
        </p:nvPicPr>
        <p:blipFill rotWithShape="1">
          <a:blip r:embed="rId7">
            <a:extLst>
              <a:ext uri="{28A0092B-C50C-407E-A947-70E740481C1C}">
                <a14:useLocalDpi xmlns:a14="http://schemas.microsoft.com/office/drawing/2010/main" val="0"/>
              </a:ext>
            </a:extLst>
          </a:blip>
          <a:srcRect t="6633"/>
          <a:stretch/>
        </p:blipFill>
        <p:spPr>
          <a:xfrm>
            <a:off x="596346" y="1195922"/>
            <a:ext cx="11317357" cy="5631455"/>
          </a:xfrm>
          <a:prstGeom prst="rect">
            <a:avLst/>
          </a:prstGeom>
        </p:spPr>
      </p:pic>
    </p:spTree>
    <p:extLst>
      <p:ext uri="{BB962C8B-B14F-4D97-AF65-F5344CB8AC3E}">
        <p14:creationId xmlns:p14="http://schemas.microsoft.com/office/powerpoint/2010/main" val="562385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nvGraphicFramePr>
        <p:xfrm>
          <a:off x="1700212" y="2759443"/>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54050" y="2008765"/>
            <a:ext cx="268856" cy="1315553"/>
          </a:xfrm>
          <a:prstGeom prst="rect">
            <a:avLst/>
          </a:prstGeom>
          <a:noFill/>
        </p:spPr>
        <p:txBody>
          <a:bodyPr wrap="none" rtlCol="0">
            <a:spAutoFit/>
          </a:bodyPr>
          <a:lstStyle/>
          <a:p>
            <a:pPr algn="ctr">
              <a:lnSpc>
                <a:spcPct val="150000"/>
              </a:lnSpc>
            </a:pPr>
            <a:endParaRPr lang="en-US" sz="2800" dirty="0"/>
          </a:p>
          <a:p>
            <a:pPr>
              <a:lnSpc>
                <a:spcPct val="150000"/>
              </a:lnSpc>
            </a:pPr>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400274" y="-159224"/>
            <a:ext cx="4078959" cy="905056"/>
          </a:xfrm>
          <a:prstGeom prst="rect">
            <a:avLst/>
          </a:prstGeom>
          <a:noFill/>
        </p:spPr>
        <p:txBody>
          <a:bodyPr wrap="square" rtlCol="0">
            <a:spAutoFit/>
          </a:bodyPr>
          <a:lstStyle/>
          <a:p>
            <a:pPr>
              <a:lnSpc>
                <a:spcPct val="150000"/>
              </a:lnSpc>
            </a:pPr>
            <a:r>
              <a:rPr lang="en-US" sz="4000" dirty="0">
                <a:solidFill>
                  <a:schemeClr val="bg2">
                    <a:lumMod val="50000"/>
                  </a:schemeClr>
                </a:solidFill>
                <a:latin typeface="Times New Roman" panose="02020603050405020304" pitchFamily="18" charset="0"/>
                <a:cs typeface="Times New Roman" panose="02020603050405020304" pitchFamily="18" charset="0"/>
              </a:rPr>
              <a:t>Output Screens</a:t>
            </a:r>
          </a:p>
        </p:txBody>
      </p:sp>
      <p:sp>
        <p:nvSpPr>
          <p:cNvPr id="4" name="TextBox 3">
            <a:extLst>
              <a:ext uri="{FF2B5EF4-FFF2-40B4-BE49-F238E27FC236}">
                <a16:creationId xmlns:a16="http://schemas.microsoft.com/office/drawing/2014/main" id="{1909AC2D-8C3E-4005-BB4F-5C4A3752FA17}"/>
              </a:ext>
            </a:extLst>
          </p:cNvPr>
          <p:cNvSpPr txBox="1"/>
          <p:nvPr/>
        </p:nvSpPr>
        <p:spPr>
          <a:xfrm>
            <a:off x="1391156" y="611147"/>
            <a:ext cx="2363147" cy="584775"/>
          </a:xfrm>
          <a:prstGeom prst="rect">
            <a:avLst/>
          </a:prstGeom>
          <a:noFill/>
        </p:spPr>
        <p:txBody>
          <a:bodyPr wrap="none" rtlCol="0">
            <a:spAutoFit/>
          </a:bodyPr>
          <a:lstStyle/>
          <a:p>
            <a:r>
              <a:rPr lang="en-US" sz="3200" dirty="0">
                <a:solidFill>
                  <a:schemeClr val="bg2">
                    <a:lumMod val="50000"/>
                  </a:schemeClr>
                </a:solidFill>
                <a:latin typeface="Times New Roman" panose="02020603050405020304" pitchFamily="18" charset="0"/>
                <a:cs typeface="Times New Roman" panose="02020603050405020304" pitchFamily="18" charset="0"/>
              </a:rPr>
              <a:t>Contact Page</a:t>
            </a:r>
          </a:p>
        </p:txBody>
      </p:sp>
      <p:pic>
        <p:nvPicPr>
          <p:cNvPr id="5" name="Picture 4" descr="Graphical user interface, application&#10;&#10;Description automatically generated">
            <a:extLst>
              <a:ext uri="{FF2B5EF4-FFF2-40B4-BE49-F238E27FC236}">
                <a16:creationId xmlns:a16="http://schemas.microsoft.com/office/drawing/2014/main" id="{0932B995-F7A6-4FC8-BD53-069E736F899E}"/>
              </a:ext>
            </a:extLst>
          </p:cNvPr>
          <p:cNvPicPr>
            <a:picLocks noChangeAspect="1"/>
          </p:cNvPicPr>
          <p:nvPr/>
        </p:nvPicPr>
        <p:blipFill rotWithShape="1">
          <a:blip r:embed="rId7">
            <a:extLst>
              <a:ext uri="{28A0092B-C50C-407E-A947-70E740481C1C}">
                <a14:useLocalDpi xmlns:a14="http://schemas.microsoft.com/office/drawing/2010/main" val="0"/>
              </a:ext>
            </a:extLst>
          </a:blip>
          <a:srcRect t="6633"/>
          <a:stretch/>
        </p:blipFill>
        <p:spPr>
          <a:xfrm>
            <a:off x="461150" y="1134226"/>
            <a:ext cx="11502887" cy="5723774"/>
          </a:xfrm>
          <a:prstGeom prst="rect">
            <a:avLst/>
          </a:prstGeom>
        </p:spPr>
      </p:pic>
    </p:spTree>
    <p:extLst>
      <p:ext uri="{BB962C8B-B14F-4D97-AF65-F5344CB8AC3E}">
        <p14:creationId xmlns:p14="http://schemas.microsoft.com/office/powerpoint/2010/main" val="3940573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nvGraphicFramePr>
        <p:xfrm>
          <a:off x="1700212" y="2759443"/>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54050" y="2008765"/>
            <a:ext cx="268856" cy="1315553"/>
          </a:xfrm>
          <a:prstGeom prst="rect">
            <a:avLst/>
          </a:prstGeom>
          <a:noFill/>
        </p:spPr>
        <p:txBody>
          <a:bodyPr wrap="none" rtlCol="0">
            <a:spAutoFit/>
          </a:bodyPr>
          <a:lstStyle/>
          <a:p>
            <a:pPr algn="ctr">
              <a:lnSpc>
                <a:spcPct val="150000"/>
              </a:lnSpc>
            </a:pPr>
            <a:endParaRPr lang="en-US" sz="2800" dirty="0"/>
          </a:p>
          <a:p>
            <a:pPr>
              <a:lnSpc>
                <a:spcPct val="150000"/>
              </a:lnSpc>
            </a:pPr>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622587" y="265511"/>
            <a:ext cx="2902528" cy="905056"/>
          </a:xfrm>
          <a:prstGeom prst="rect">
            <a:avLst/>
          </a:prstGeom>
          <a:noFill/>
        </p:spPr>
        <p:txBody>
          <a:bodyPr wrap="square" rtlCol="0">
            <a:spAutoFit/>
          </a:bodyPr>
          <a:lstStyle/>
          <a:p>
            <a:pPr>
              <a:lnSpc>
                <a:spcPct val="150000"/>
              </a:lnSpc>
            </a:pPr>
            <a:r>
              <a:rPr lang="en-US" sz="4000" dirty="0">
                <a:solidFill>
                  <a:schemeClr val="bg2">
                    <a:lumMod val="50000"/>
                  </a:schemeClr>
                </a:solidFill>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7D9925D0-3B0F-46CB-9DAC-77614A42B96F}"/>
              </a:ext>
            </a:extLst>
          </p:cNvPr>
          <p:cNvSpPr txBox="1"/>
          <p:nvPr/>
        </p:nvSpPr>
        <p:spPr>
          <a:xfrm>
            <a:off x="1129145" y="1300269"/>
            <a:ext cx="10797812" cy="295850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3200" b="0" i="0" dirty="0">
                <a:solidFill>
                  <a:srgbClr val="000000"/>
                </a:solidFill>
                <a:effectLst/>
                <a:latin typeface="Times New Roman" panose="02020603050405020304" pitchFamily="18" charset="0"/>
                <a:cs typeface="Times New Roman" panose="02020603050405020304" pitchFamily="18" charset="0"/>
              </a:rPr>
              <a:t>By developing this application we can contain some preservative that makes the food fresh for longer time and it is also free from all the chemicals. The organic agriculture is also good for the environment.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035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914C-C575-4513-A4C6-8CC51C42BE39}"/>
              </a:ext>
            </a:extLst>
          </p:cNvPr>
          <p:cNvSpPr>
            <a:spLocks noGrp="1"/>
          </p:cNvSpPr>
          <p:nvPr>
            <p:ph type="title"/>
          </p:nvPr>
        </p:nvSpPr>
        <p:spPr>
          <a:xfrm>
            <a:off x="913774" y="-105306"/>
            <a:ext cx="10364451" cy="1596177"/>
          </a:xfrm>
        </p:spPr>
        <p:txBody>
          <a:bodyPr>
            <a:normAutofit/>
          </a:bodyPr>
          <a:lstStyle/>
          <a:p>
            <a:r>
              <a:rPr lang="en-US" sz="2800"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BB2A8EC5-F60A-4346-91DC-6EE366F78458}"/>
              </a:ext>
            </a:extLst>
          </p:cNvPr>
          <p:cNvSpPr>
            <a:spLocks noGrp="1"/>
          </p:cNvSpPr>
          <p:nvPr>
            <p:ph sz="quarter" idx="13"/>
          </p:nvPr>
        </p:nvSpPr>
        <p:spPr>
          <a:xfrm>
            <a:off x="106018" y="1490871"/>
            <a:ext cx="11887199" cy="3424107"/>
          </a:xfrm>
        </p:spPr>
        <p:txBody>
          <a:bodyPr>
            <a:noAutofit/>
          </a:bodyPr>
          <a:lstStyle/>
          <a:p>
            <a:pPr marL="0" marR="0" indent="0" algn="just">
              <a:lnSpc>
                <a:spcPct val="115000"/>
              </a:lnSpc>
              <a:spcBef>
                <a:spcPts val="0"/>
              </a:spcBef>
              <a:spcAft>
                <a:spcPts val="1000"/>
              </a:spcAft>
              <a:buNone/>
            </a:pPr>
            <a:r>
              <a:rPr lang="en-US" dirty="0">
                <a:effectLst/>
                <a:latin typeface="Times New Roman" panose="02020603050405020304" pitchFamily="18" charset="0"/>
                <a:ea typeface="SimSun" panose="02010600030101010101" pitchFamily="2" charset="-122"/>
                <a:cs typeface="Times New Roman" panose="02020603050405020304" pitchFamily="18" charset="0"/>
              </a:rPr>
              <a:t> 	India is an agricultural  based country. The main livelihood of the majority  population here is through farming who well in villages and feed the whole country. Food is one of the basic necessities of a human being, which is fulfilled by the framers. However, they fail to get proper price of the stock they sell in the market. Hence, they are deprived from getting profits for their stock. AGRO AGENCY helps them in getting proper price for their stock and even get profit for their efforts.</a:t>
            </a:r>
          </a:p>
          <a:p>
            <a:pPr marL="0" marR="0" indent="0" algn="just">
              <a:lnSpc>
                <a:spcPct val="115000"/>
              </a:lnSpc>
              <a:spcBef>
                <a:spcPts val="0"/>
              </a:spcBef>
              <a:spcAft>
                <a:spcPts val="1000"/>
              </a:spcAft>
              <a:buNone/>
            </a:pPr>
            <a:r>
              <a:rPr lang="en-US" dirty="0">
                <a:effectLst/>
                <a:latin typeface="Times New Roman" panose="02020603050405020304" pitchFamily="18" charset="0"/>
                <a:ea typeface="SimSun" panose="02010600030101010101" pitchFamily="2" charset="-122"/>
                <a:cs typeface="Times New Roman" panose="02020603050405020304" pitchFamily="18" charset="0"/>
              </a:rPr>
              <a:t>	The main scenario of  AGRO AGENCY is the  project will declare the minimum and maximum value of the crop a daily update. When farmers register in the agency the agency will help in monitoring the crops throughout the </a:t>
            </a:r>
            <a:r>
              <a:rPr lang="en-US" dirty="0" err="1">
                <a:effectLst/>
                <a:latin typeface="Times New Roman" panose="02020603050405020304" pitchFamily="18" charset="0"/>
                <a:ea typeface="SimSun" panose="02010600030101010101" pitchFamily="2" charset="-122"/>
                <a:cs typeface="Times New Roman" panose="02020603050405020304" pitchFamily="18" charset="0"/>
              </a:rPr>
              <a:t>season.So</a:t>
            </a:r>
            <a:r>
              <a:rPr lang="en-US" dirty="0">
                <a:effectLst/>
                <a:latin typeface="Times New Roman" panose="02020603050405020304" pitchFamily="18" charset="0"/>
                <a:ea typeface="SimSun" panose="02010600030101010101" pitchFamily="2" charset="-122"/>
                <a:cs typeface="Times New Roman" panose="02020603050405020304" pitchFamily="18" charset="0"/>
              </a:rPr>
              <a:t>  that the farmers will not get any </a:t>
            </a:r>
            <a:r>
              <a:rPr lang="en-US" dirty="0" err="1">
                <a:effectLst/>
                <a:latin typeface="Times New Roman" panose="02020603050405020304" pitchFamily="18" charset="0"/>
                <a:ea typeface="SimSun" panose="02010600030101010101" pitchFamily="2" charset="-122"/>
                <a:cs typeface="Times New Roman" panose="02020603050405020304" pitchFamily="18" charset="0"/>
              </a:rPr>
              <a:t>loss.The</a:t>
            </a:r>
            <a:r>
              <a:rPr lang="en-US" dirty="0">
                <a:effectLst/>
                <a:latin typeface="Times New Roman" panose="02020603050405020304" pitchFamily="18" charset="0"/>
                <a:ea typeface="SimSun" panose="02010600030101010101" pitchFamily="2" charset="-122"/>
                <a:cs typeface="Times New Roman" panose="02020603050405020304" pitchFamily="18" charset="0"/>
              </a:rPr>
              <a:t> </a:t>
            </a:r>
            <a:r>
              <a:rPr lang="en-US" dirty="0" err="1">
                <a:effectLst/>
                <a:latin typeface="Times New Roman" panose="02020603050405020304" pitchFamily="18" charset="0"/>
                <a:ea typeface="SimSun" panose="02010600030101010101" pitchFamily="2" charset="-122"/>
                <a:cs typeface="Times New Roman" panose="02020603050405020304" pitchFamily="18" charset="0"/>
              </a:rPr>
              <a:t>agro</a:t>
            </a:r>
            <a:r>
              <a:rPr lang="en-US" dirty="0">
                <a:effectLst/>
                <a:latin typeface="Times New Roman" panose="02020603050405020304" pitchFamily="18" charset="0"/>
                <a:ea typeface="SimSun" panose="02010600030101010101" pitchFamily="2" charset="-122"/>
                <a:cs typeface="Times New Roman" panose="02020603050405020304" pitchFamily="18" charset="0"/>
              </a:rPr>
              <a:t> agency will also helps the crop progress.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465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extLst>
              <p:ext uri="{D42A27DB-BD31-4B8C-83A1-F6EECF244321}">
                <p14:modId xmlns:p14="http://schemas.microsoft.com/office/powerpoint/2010/main" val="4104546630"/>
              </p:ext>
            </p:extLst>
          </p:nvPr>
        </p:nvGraphicFramePr>
        <p:xfrm>
          <a:off x="1700212" y="2276764"/>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13174" y="2008765"/>
            <a:ext cx="350609" cy="954107"/>
          </a:xfrm>
          <a:prstGeom prst="rect">
            <a:avLst/>
          </a:prstGeom>
          <a:noFill/>
        </p:spPr>
        <p:txBody>
          <a:bodyPr wrap="none" rtlCol="0">
            <a:spAutoFit/>
          </a:bodyPr>
          <a:lstStyle/>
          <a:p>
            <a:pPr algn="ctr"/>
            <a:endParaRPr lang="en-US" sz="2800" dirty="0"/>
          </a:p>
          <a:p>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1129145" y="395213"/>
            <a:ext cx="2902528" cy="707886"/>
          </a:xfrm>
          <a:prstGeom prst="rect">
            <a:avLst/>
          </a:prstGeom>
          <a:noFill/>
        </p:spPr>
        <p:txBody>
          <a:bodyPr wrap="square" rtlCol="0">
            <a:spAutoFit/>
          </a:bodyPr>
          <a:lstStyle/>
          <a:p>
            <a:r>
              <a:rPr lang="en-US" sz="4000" dirty="0">
                <a:solidFill>
                  <a:schemeClr val="bg2">
                    <a:lumMod val="50000"/>
                  </a:schemeClr>
                </a:solidFill>
                <a:latin typeface="Times New Roman" panose="02020603050405020304" pitchFamily="18" charset="0"/>
                <a:cs typeface="Times New Roman" panose="02020603050405020304" pitchFamily="18" charset="0"/>
              </a:rPr>
              <a:t>Contents</a:t>
            </a:r>
          </a:p>
        </p:txBody>
      </p:sp>
      <p:sp>
        <p:nvSpPr>
          <p:cNvPr id="11" name="TextBox 10">
            <a:extLst>
              <a:ext uri="{FF2B5EF4-FFF2-40B4-BE49-F238E27FC236}">
                <a16:creationId xmlns:a16="http://schemas.microsoft.com/office/drawing/2014/main" id="{B40438CD-35AB-47C6-B36D-1655AFD3B693}"/>
              </a:ext>
            </a:extLst>
          </p:cNvPr>
          <p:cNvSpPr txBox="1"/>
          <p:nvPr/>
        </p:nvSpPr>
        <p:spPr>
          <a:xfrm>
            <a:off x="1700212" y="1226976"/>
            <a:ext cx="5767926" cy="3892861"/>
          </a:xfrm>
          <a:prstGeom prst="rect">
            <a:avLst/>
          </a:prstGeom>
          <a:noFill/>
        </p:spPr>
        <p:txBody>
          <a:bodyPr wrap="none" rtlCol="0">
            <a:spAutoFit/>
          </a:bodyPr>
          <a:lstStyle/>
          <a:p>
            <a:pPr marL="457200" indent="-457200">
              <a:lnSpc>
                <a:spcPct val="150000"/>
              </a:lnSpc>
              <a:buFont typeface="Wingdings" panose="05000000000000000000" pitchFamily="2" charset="2"/>
              <a:buChar char="§"/>
            </a:pPr>
            <a:r>
              <a:rPr lang="en-US" sz="2800" dirty="0">
                <a:solidFill>
                  <a:srgbClr val="002060"/>
                </a:solidFill>
                <a:latin typeface="Times New Roman" panose="02020603050405020304" pitchFamily="18" charset="0"/>
                <a:cs typeface="Times New Roman" panose="02020603050405020304" pitchFamily="18" charset="0"/>
              </a:rPr>
              <a:t>Introduction</a:t>
            </a:r>
          </a:p>
          <a:p>
            <a:pPr marL="457200" indent="-457200">
              <a:lnSpc>
                <a:spcPct val="150000"/>
              </a:lnSpc>
              <a:buFont typeface="Wingdings" panose="05000000000000000000" pitchFamily="2" charset="2"/>
              <a:buChar char="§"/>
            </a:pPr>
            <a:r>
              <a:rPr lang="en-US" sz="2800" dirty="0">
                <a:solidFill>
                  <a:srgbClr val="002060"/>
                </a:solidFill>
                <a:latin typeface="Times New Roman" panose="02020603050405020304" pitchFamily="18" charset="0"/>
                <a:cs typeface="Times New Roman" panose="02020603050405020304" pitchFamily="18" charset="0"/>
              </a:rPr>
              <a:t>Benefits for Farmers and customers</a:t>
            </a:r>
          </a:p>
          <a:p>
            <a:pPr marL="457200" indent="-457200">
              <a:lnSpc>
                <a:spcPct val="150000"/>
              </a:lnSpc>
              <a:buFont typeface="Wingdings" panose="05000000000000000000" pitchFamily="2" charset="2"/>
              <a:buChar char="§"/>
            </a:pPr>
            <a:r>
              <a:rPr lang="en-US" sz="2800" dirty="0">
                <a:solidFill>
                  <a:srgbClr val="002060"/>
                </a:solidFill>
                <a:latin typeface="Times New Roman" panose="02020603050405020304" pitchFamily="18" charset="0"/>
                <a:cs typeface="Times New Roman" panose="02020603050405020304" pitchFamily="18" charset="0"/>
              </a:rPr>
              <a:t>Use Case diagram</a:t>
            </a:r>
          </a:p>
          <a:p>
            <a:pPr marL="457200" indent="-457200">
              <a:lnSpc>
                <a:spcPct val="150000"/>
              </a:lnSpc>
              <a:buFont typeface="Wingdings" panose="05000000000000000000" pitchFamily="2" charset="2"/>
              <a:buChar char="§"/>
            </a:pPr>
            <a:r>
              <a:rPr lang="en-US" sz="2800" dirty="0">
                <a:solidFill>
                  <a:srgbClr val="002060"/>
                </a:solidFill>
                <a:latin typeface="Times New Roman" panose="02020603050405020304" pitchFamily="18" charset="0"/>
                <a:cs typeface="Times New Roman" panose="02020603050405020304" pitchFamily="18" charset="0"/>
              </a:rPr>
              <a:t>SRS</a:t>
            </a:r>
          </a:p>
          <a:p>
            <a:pPr marL="457200" indent="-457200">
              <a:lnSpc>
                <a:spcPct val="150000"/>
              </a:lnSpc>
              <a:buFont typeface="Wingdings" panose="05000000000000000000" pitchFamily="2" charset="2"/>
              <a:buChar char="§"/>
            </a:pPr>
            <a:r>
              <a:rPr lang="en-US" sz="2800" dirty="0">
                <a:solidFill>
                  <a:srgbClr val="002060"/>
                </a:solidFill>
                <a:latin typeface="Times New Roman" panose="02020603050405020304" pitchFamily="18" charset="0"/>
                <a:cs typeface="Times New Roman" panose="02020603050405020304" pitchFamily="18" charset="0"/>
              </a:rPr>
              <a:t>Output Screens</a:t>
            </a:r>
          </a:p>
          <a:p>
            <a:pPr marL="457200" indent="-457200">
              <a:lnSpc>
                <a:spcPct val="150000"/>
              </a:lnSpc>
              <a:buFont typeface="Wingdings" panose="05000000000000000000" pitchFamily="2" charset="2"/>
              <a:buChar char="§"/>
            </a:pPr>
            <a:r>
              <a:rPr lang="en-US" sz="2800" dirty="0">
                <a:solidFill>
                  <a:srgbClr val="002060"/>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0972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nvGraphicFramePr>
        <p:xfrm>
          <a:off x="1700212" y="2276764"/>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13174" y="2008765"/>
            <a:ext cx="350609" cy="954107"/>
          </a:xfrm>
          <a:prstGeom prst="rect">
            <a:avLst/>
          </a:prstGeom>
          <a:noFill/>
        </p:spPr>
        <p:txBody>
          <a:bodyPr wrap="none" rtlCol="0">
            <a:spAutoFit/>
          </a:bodyPr>
          <a:lstStyle/>
          <a:p>
            <a:pPr algn="ctr"/>
            <a:endParaRPr lang="en-US" sz="2800" dirty="0"/>
          </a:p>
          <a:p>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622587" y="395213"/>
            <a:ext cx="2902528" cy="707886"/>
          </a:xfrm>
          <a:prstGeom prst="rect">
            <a:avLst/>
          </a:prstGeom>
          <a:noFill/>
        </p:spPr>
        <p:txBody>
          <a:bodyPr wrap="square" rtlCol="0">
            <a:spAutoFit/>
          </a:bodyPr>
          <a:lstStyle/>
          <a:p>
            <a:r>
              <a:rPr lang="en-US" sz="4000" dirty="0">
                <a:solidFill>
                  <a:schemeClr val="bg2">
                    <a:lumMod val="50000"/>
                  </a:schemeClr>
                </a:solidFill>
                <a:latin typeface="Times New Roman" panose="02020603050405020304" pitchFamily="18" charset="0"/>
                <a:cs typeface="Times New Roman" panose="02020603050405020304" pitchFamily="18" charset="0"/>
              </a:rPr>
              <a:t>Introduction</a:t>
            </a:r>
          </a:p>
        </p:txBody>
      </p:sp>
      <p:sp>
        <p:nvSpPr>
          <p:cNvPr id="11" name="TextBox 10">
            <a:extLst>
              <a:ext uri="{FF2B5EF4-FFF2-40B4-BE49-F238E27FC236}">
                <a16:creationId xmlns:a16="http://schemas.microsoft.com/office/drawing/2014/main" id="{B40438CD-35AB-47C6-B36D-1655AFD3B693}"/>
              </a:ext>
            </a:extLst>
          </p:cNvPr>
          <p:cNvSpPr txBox="1"/>
          <p:nvPr/>
        </p:nvSpPr>
        <p:spPr>
          <a:xfrm>
            <a:off x="1187593" y="1103099"/>
            <a:ext cx="10214697" cy="443583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3200" b="0" i="0" dirty="0">
                <a:solidFill>
                  <a:schemeClr val="bg2">
                    <a:lumMod val="50000"/>
                  </a:schemeClr>
                </a:solidFill>
                <a:effectLst/>
                <a:latin typeface="Times New Roman" panose="02020603050405020304" pitchFamily="18" charset="0"/>
                <a:cs typeface="Times New Roman" panose="02020603050405020304" pitchFamily="18" charset="0"/>
              </a:rPr>
              <a:t>Organic production is an overall system of farm management and food production that aims </a:t>
            </a:r>
            <a:r>
              <a:rPr lang="en-US" sz="3200" dirty="0">
                <a:solidFill>
                  <a:schemeClr val="bg2">
                    <a:lumMod val="50000"/>
                  </a:schemeClr>
                </a:solidFill>
                <a:latin typeface="Times New Roman" panose="02020603050405020304" pitchFamily="18" charset="0"/>
                <a:cs typeface="Times New Roman" panose="02020603050405020304" pitchFamily="18" charset="0"/>
              </a:rPr>
              <a:t>sustainable </a:t>
            </a:r>
            <a:r>
              <a:rPr lang="en-US" sz="3200" b="0" i="0" dirty="0">
                <a:solidFill>
                  <a:schemeClr val="bg2">
                    <a:lumMod val="50000"/>
                  </a:schemeClr>
                </a:solidFill>
                <a:effectLst/>
                <a:latin typeface="Times New Roman" panose="02020603050405020304" pitchFamily="18" charset="0"/>
                <a:cs typeface="Times New Roman" panose="02020603050405020304" pitchFamily="18" charset="0"/>
              </a:rPr>
              <a:t>agriculture, high-quality products </a:t>
            </a:r>
          </a:p>
          <a:p>
            <a:pPr marL="457200" indent="-457200">
              <a:lnSpc>
                <a:spcPct val="150000"/>
              </a:lnSpc>
              <a:buFont typeface="Wingdings" panose="05000000000000000000" pitchFamily="2" charset="2"/>
              <a:buChar char="§"/>
            </a:pPr>
            <a:r>
              <a:rPr lang="en-US" sz="3200" dirty="0">
                <a:solidFill>
                  <a:schemeClr val="bg2">
                    <a:lumMod val="50000"/>
                  </a:schemeClr>
                </a:solidFill>
                <a:latin typeface="Times New Roman" panose="02020603050405020304" pitchFamily="18" charset="0"/>
                <a:cs typeface="Times New Roman" panose="02020603050405020304" pitchFamily="18" charset="0"/>
              </a:rPr>
              <a:t>The main idea of the project is to create a web application to provide the fresh quality from the farms to customers</a:t>
            </a:r>
          </a:p>
          <a:p>
            <a:pPr marL="457200" indent="-457200">
              <a:lnSpc>
                <a:spcPct val="150000"/>
              </a:lnSpc>
              <a:buFont typeface="Wingdings" panose="05000000000000000000" pitchFamily="2" charset="2"/>
              <a:buChar char="§"/>
            </a:pPr>
            <a:endParaRPr 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368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nvGraphicFramePr>
        <p:xfrm>
          <a:off x="1700212" y="2276764"/>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13174" y="2008765"/>
            <a:ext cx="350609" cy="954107"/>
          </a:xfrm>
          <a:prstGeom prst="rect">
            <a:avLst/>
          </a:prstGeom>
          <a:noFill/>
        </p:spPr>
        <p:txBody>
          <a:bodyPr wrap="none" rtlCol="0">
            <a:spAutoFit/>
          </a:bodyPr>
          <a:lstStyle/>
          <a:p>
            <a:pPr algn="ctr"/>
            <a:endParaRPr lang="en-US" sz="2800" dirty="0"/>
          </a:p>
          <a:p>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318655" y="395213"/>
            <a:ext cx="10390909" cy="1323439"/>
          </a:xfrm>
          <a:prstGeom prst="rect">
            <a:avLst/>
          </a:prstGeom>
          <a:noFill/>
        </p:spPr>
        <p:txBody>
          <a:bodyPr wrap="square" rtlCol="0">
            <a:spAutoFit/>
          </a:bodyPr>
          <a:lstStyle/>
          <a:p>
            <a:r>
              <a:rPr lang="en-US" sz="4000" dirty="0">
                <a:solidFill>
                  <a:srgbClr val="002060"/>
                </a:solidFill>
                <a:latin typeface="Times New Roman" panose="02020603050405020304" pitchFamily="18" charset="0"/>
                <a:cs typeface="Times New Roman" panose="02020603050405020304" pitchFamily="18" charset="0"/>
              </a:rPr>
              <a:t>Benefits for Farmers and customers</a:t>
            </a:r>
          </a:p>
          <a:p>
            <a:endParaRPr lang="en-US" sz="40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40438CD-35AB-47C6-B36D-1655AFD3B693}"/>
              </a:ext>
            </a:extLst>
          </p:cNvPr>
          <p:cNvSpPr txBox="1"/>
          <p:nvPr/>
        </p:nvSpPr>
        <p:spPr>
          <a:xfrm>
            <a:off x="1700212" y="1226976"/>
            <a:ext cx="6013185" cy="2046201"/>
          </a:xfrm>
          <a:prstGeom prst="rect">
            <a:avLst/>
          </a:prstGeom>
          <a:noFill/>
        </p:spPr>
        <p:txBody>
          <a:bodyPr wrap="none" rtlCol="0">
            <a:spAutoFit/>
          </a:bodyPr>
          <a:lstStyle/>
          <a:p>
            <a:pPr marL="457200" indent="-457200">
              <a:lnSpc>
                <a:spcPct val="150000"/>
              </a:lnSpc>
              <a:buFont typeface="Wingdings" panose="05000000000000000000" pitchFamily="2" charset="2"/>
              <a:buChar char="§"/>
            </a:pPr>
            <a:r>
              <a:rPr lang="en-US" sz="3200" dirty="0">
                <a:solidFill>
                  <a:srgbClr val="002060"/>
                </a:solidFill>
                <a:latin typeface="Times New Roman" panose="02020603050405020304" pitchFamily="18" charset="0"/>
                <a:cs typeface="Times New Roman" panose="02020603050405020304" pitchFamily="18" charset="0"/>
              </a:rPr>
              <a:t>Easy</a:t>
            </a:r>
            <a:r>
              <a:rPr lang="en-US" sz="2800" dirty="0">
                <a:solidFill>
                  <a:srgbClr val="002060"/>
                </a:solidFill>
                <a:latin typeface="Times New Roman" panose="02020603050405020304" pitchFamily="18" charset="0"/>
                <a:cs typeface="Times New Roman" panose="02020603050405020304" pitchFamily="18" charset="0"/>
              </a:rPr>
              <a:t> to sell</a:t>
            </a:r>
          </a:p>
          <a:p>
            <a:pPr marL="457200" indent="-457200">
              <a:lnSpc>
                <a:spcPct val="150000"/>
              </a:lnSpc>
              <a:buFont typeface="Wingdings" panose="05000000000000000000" pitchFamily="2" charset="2"/>
              <a:buChar char="§"/>
            </a:pPr>
            <a:r>
              <a:rPr lang="en-US" sz="2800" dirty="0">
                <a:solidFill>
                  <a:srgbClr val="002060"/>
                </a:solidFill>
                <a:latin typeface="Times New Roman" panose="02020603050405020304" pitchFamily="18" charset="0"/>
                <a:cs typeface="Times New Roman" panose="02020603050405020304" pitchFamily="18" charset="0"/>
              </a:rPr>
              <a:t>Easy to buy</a:t>
            </a:r>
          </a:p>
          <a:p>
            <a:pPr marL="457200" indent="-457200">
              <a:lnSpc>
                <a:spcPct val="150000"/>
              </a:lnSpc>
              <a:buFont typeface="Wingdings" panose="05000000000000000000" pitchFamily="2" charset="2"/>
              <a:buChar char="§"/>
            </a:pPr>
            <a:r>
              <a:rPr lang="en-US" sz="2800" dirty="0">
                <a:solidFill>
                  <a:srgbClr val="002060"/>
                </a:solidFill>
                <a:latin typeface="Times New Roman" panose="02020603050405020304" pitchFamily="18" charset="0"/>
                <a:cs typeface="Times New Roman" panose="02020603050405020304" pitchFamily="18" charset="0"/>
              </a:rPr>
              <a:t>Customers can interact with the users</a:t>
            </a:r>
          </a:p>
        </p:txBody>
      </p:sp>
    </p:spTree>
    <p:extLst>
      <p:ext uri="{BB962C8B-B14F-4D97-AF65-F5344CB8AC3E}">
        <p14:creationId xmlns:p14="http://schemas.microsoft.com/office/powerpoint/2010/main" val="369206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8AAEC-7BFD-4845-B6FD-01999EE1DB0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Use case diagram</a:t>
            </a:r>
          </a:p>
        </p:txBody>
      </p:sp>
      <p:pic>
        <p:nvPicPr>
          <p:cNvPr id="5" name="Content Placeholder 4">
            <a:extLst>
              <a:ext uri="{FF2B5EF4-FFF2-40B4-BE49-F238E27FC236}">
                <a16:creationId xmlns:a16="http://schemas.microsoft.com/office/drawing/2014/main" id="{4E331FC6-8081-48D5-938C-E2FA2D7A767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84307" y="1881809"/>
            <a:ext cx="7013367" cy="4505739"/>
          </a:xfrm>
        </p:spPr>
      </p:pic>
    </p:spTree>
    <p:extLst>
      <p:ext uri="{BB962C8B-B14F-4D97-AF65-F5344CB8AC3E}">
        <p14:creationId xmlns:p14="http://schemas.microsoft.com/office/powerpoint/2010/main" val="256412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extLst>
              <p:ext uri="{D42A27DB-BD31-4B8C-83A1-F6EECF244321}">
                <p14:modId xmlns:p14="http://schemas.microsoft.com/office/powerpoint/2010/main" val="4145179435"/>
              </p:ext>
            </p:extLst>
          </p:nvPr>
        </p:nvGraphicFramePr>
        <p:xfrm>
          <a:off x="1700212" y="2759443"/>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60461" y="2008765"/>
            <a:ext cx="256032" cy="1315553"/>
          </a:xfrm>
          <a:prstGeom prst="rect">
            <a:avLst/>
          </a:prstGeom>
          <a:noFill/>
        </p:spPr>
        <p:txBody>
          <a:bodyPr wrap="none" rtlCol="0">
            <a:spAutoFit/>
          </a:bodyPr>
          <a:lstStyle/>
          <a:p>
            <a:pPr algn="ctr">
              <a:lnSpc>
                <a:spcPct val="150000"/>
              </a:lnSpc>
            </a:pPr>
            <a:endParaRPr lang="en-US" sz="2800" dirty="0"/>
          </a:p>
          <a:p>
            <a:pPr>
              <a:lnSpc>
                <a:spcPct val="150000"/>
              </a:lnSpc>
            </a:pPr>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1129145" y="395213"/>
            <a:ext cx="2902528" cy="905056"/>
          </a:xfrm>
          <a:prstGeom prst="rect">
            <a:avLst/>
          </a:prstGeom>
          <a:noFill/>
        </p:spPr>
        <p:txBody>
          <a:bodyPr wrap="square" rtlCol="0">
            <a:spAutoFit/>
          </a:bodyPr>
          <a:lstStyle/>
          <a:p>
            <a:pPr>
              <a:lnSpc>
                <a:spcPct val="150000"/>
              </a:lnSpc>
            </a:pPr>
            <a:r>
              <a:rPr lang="en-US" sz="4000" dirty="0">
                <a:solidFill>
                  <a:schemeClr val="bg2">
                    <a:lumMod val="50000"/>
                  </a:schemeClr>
                </a:solidFill>
                <a:latin typeface="Times New Roman" panose="02020603050405020304" pitchFamily="18" charset="0"/>
                <a:cs typeface="Times New Roman" panose="02020603050405020304" pitchFamily="18" charset="0"/>
              </a:rPr>
              <a:t>SRS</a:t>
            </a:r>
          </a:p>
        </p:txBody>
      </p:sp>
      <p:sp>
        <p:nvSpPr>
          <p:cNvPr id="11" name="TextBox 10">
            <a:extLst>
              <a:ext uri="{FF2B5EF4-FFF2-40B4-BE49-F238E27FC236}">
                <a16:creationId xmlns:a16="http://schemas.microsoft.com/office/drawing/2014/main" id="{B40438CD-35AB-47C6-B36D-1655AFD3B693}"/>
              </a:ext>
            </a:extLst>
          </p:cNvPr>
          <p:cNvSpPr txBox="1"/>
          <p:nvPr/>
        </p:nvSpPr>
        <p:spPr>
          <a:xfrm>
            <a:off x="1700212" y="1226976"/>
            <a:ext cx="3018775" cy="1481175"/>
          </a:xfrm>
          <a:prstGeom prst="rect">
            <a:avLst/>
          </a:prstGeom>
          <a:noFill/>
        </p:spPr>
        <p:txBody>
          <a:bodyPr wrap="none" rtlCol="0">
            <a:spAutoFit/>
          </a:bodyPr>
          <a:lstStyle/>
          <a:p>
            <a:pPr marL="457200" indent="-457200">
              <a:lnSpc>
                <a:spcPct val="150000"/>
              </a:lnSpc>
              <a:buFont typeface="Wingdings" panose="05000000000000000000" pitchFamily="2" charset="2"/>
              <a:buChar char="§"/>
            </a:pPr>
            <a:r>
              <a:rPr lang="en-US" sz="3200" dirty="0">
                <a:solidFill>
                  <a:srgbClr val="002060"/>
                </a:solidFill>
                <a:latin typeface="Times New Roman" panose="02020603050405020304" pitchFamily="18" charset="0"/>
                <a:cs typeface="Times New Roman" panose="02020603050405020304" pitchFamily="18" charset="0"/>
              </a:rPr>
              <a:t>On Client side</a:t>
            </a:r>
          </a:p>
          <a:p>
            <a:pPr>
              <a:lnSpc>
                <a:spcPct val="150000"/>
              </a:lnSpc>
            </a:pPr>
            <a:r>
              <a:rPr lang="en-US" sz="3200" dirty="0">
                <a:solidFill>
                  <a:srgbClr val="002060"/>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B671E2AA-E546-446E-A524-5608409954DE}"/>
              </a:ext>
            </a:extLst>
          </p:cNvPr>
          <p:cNvSpPr txBox="1"/>
          <p:nvPr/>
        </p:nvSpPr>
        <p:spPr>
          <a:xfrm>
            <a:off x="2384266" y="1783773"/>
            <a:ext cx="3358612" cy="74251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3200" dirty="0">
                <a:solidFill>
                  <a:schemeClr val="bg2">
                    <a:lumMod val="50000"/>
                  </a:schemeClr>
                </a:solidFill>
                <a:latin typeface="Times New Roman" panose="02020603050405020304" pitchFamily="18" charset="0"/>
                <a:cs typeface="Times New Roman" panose="02020603050405020304" pitchFamily="18" charset="0"/>
              </a:rPr>
              <a:t>HTML,CSS,PHP</a:t>
            </a:r>
          </a:p>
        </p:txBody>
      </p:sp>
      <p:sp>
        <p:nvSpPr>
          <p:cNvPr id="7" name="TextBox 6">
            <a:extLst>
              <a:ext uri="{FF2B5EF4-FFF2-40B4-BE49-F238E27FC236}">
                <a16:creationId xmlns:a16="http://schemas.microsoft.com/office/drawing/2014/main" id="{F4A4C69C-41A6-4196-9BAF-F0DA0319D8A8}"/>
              </a:ext>
            </a:extLst>
          </p:cNvPr>
          <p:cNvSpPr txBox="1"/>
          <p:nvPr/>
        </p:nvSpPr>
        <p:spPr>
          <a:xfrm>
            <a:off x="1700212" y="2925345"/>
            <a:ext cx="2980303" cy="742511"/>
          </a:xfrm>
          <a:prstGeom prst="rect">
            <a:avLst/>
          </a:prstGeom>
          <a:noFill/>
        </p:spPr>
        <p:txBody>
          <a:bodyPr wrap="none" rtlCol="0">
            <a:spAutoFit/>
          </a:bodyPr>
          <a:lstStyle/>
          <a:p>
            <a:pPr marL="285750" indent="-285750">
              <a:lnSpc>
                <a:spcPct val="150000"/>
              </a:lnSpc>
              <a:buFont typeface="Wingdings" panose="05000000000000000000" pitchFamily="2" charset="2"/>
              <a:buChar char="§"/>
            </a:pPr>
            <a:r>
              <a:rPr lang="en-US" sz="3200" dirty="0">
                <a:solidFill>
                  <a:schemeClr val="bg2">
                    <a:lumMod val="50000"/>
                  </a:schemeClr>
                </a:solidFill>
                <a:latin typeface="Times New Roman" panose="02020603050405020304" pitchFamily="18" charset="0"/>
                <a:cs typeface="Times New Roman" panose="02020603050405020304" pitchFamily="18" charset="0"/>
              </a:rPr>
              <a:t>On Server Side</a:t>
            </a:r>
          </a:p>
        </p:txBody>
      </p:sp>
      <p:sp>
        <p:nvSpPr>
          <p:cNvPr id="8" name="TextBox 7">
            <a:extLst>
              <a:ext uri="{FF2B5EF4-FFF2-40B4-BE49-F238E27FC236}">
                <a16:creationId xmlns:a16="http://schemas.microsoft.com/office/drawing/2014/main" id="{6C006C35-2C9E-42E3-B860-08E4BFAAAABD}"/>
              </a:ext>
            </a:extLst>
          </p:cNvPr>
          <p:cNvSpPr txBox="1"/>
          <p:nvPr/>
        </p:nvSpPr>
        <p:spPr>
          <a:xfrm>
            <a:off x="2384266" y="3510120"/>
            <a:ext cx="1923925" cy="74251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3200" dirty="0">
                <a:solidFill>
                  <a:schemeClr val="bg2">
                    <a:lumMod val="50000"/>
                  </a:schemeClr>
                </a:solidFill>
                <a:latin typeface="Times New Roman" panose="02020603050405020304" pitchFamily="18" charset="0"/>
                <a:cs typeface="Times New Roman" panose="02020603050405020304" pitchFamily="18" charset="0"/>
              </a:rPr>
              <a:t>XAMPP</a:t>
            </a:r>
          </a:p>
        </p:txBody>
      </p:sp>
    </p:spTree>
    <p:extLst>
      <p:ext uri="{BB962C8B-B14F-4D97-AF65-F5344CB8AC3E}">
        <p14:creationId xmlns:p14="http://schemas.microsoft.com/office/powerpoint/2010/main" val="54189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nvGraphicFramePr>
        <p:xfrm>
          <a:off x="1700212" y="2759443"/>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754050" y="2008765"/>
            <a:ext cx="268856" cy="1315553"/>
          </a:xfrm>
          <a:prstGeom prst="rect">
            <a:avLst/>
          </a:prstGeom>
          <a:noFill/>
        </p:spPr>
        <p:txBody>
          <a:bodyPr wrap="none" rtlCol="0">
            <a:spAutoFit/>
          </a:bodyPr>
          <a:lstStyle/>
          <a:p>
            <a:pPr algn="ctr">
              <a:lnSpc>
                <a:spcPct val="150000"/>
              </a:lnSpc>
            </a:pPr>
            <a:endParaRPr lang="en-US" sz="2800" dirty="0"/>
          </a:p>
          <a:p>
            <a:pPr>
              <a:lnSpc>
                <a:spcPct val="150000"/>
              </a:lnSpc>
            </a:pPr>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826851" y="189673"/>
            <a:ext cx="3624905" cy="905056"/>
          </a:xfrm>
          <a:prstGeom prst="rect">
            <a:avLst/>
          </a:prstGeom>
          <a:noFill/>
        </p:spPr>
        <p:txBody>
          <a:bodyPr wrap="square" rtlCol="0">
            <a:spAutoFit/>
          </a:bodyPr>
          <a:lstStyle/>
          <a:p>
            <a:pPr>
              <a:lnSpc>
                <a:spcPct val="150000"/>
              </a:lnSpc>
            </a:pPr>
            <a:r>
              <a:rPr lang="en-US" sz="4000" dirty="0">
                <a:solidFill>
                  <a:schemeClr val="bg2">
                    <a:lumMod val="50000"/>
                  </a:schemeClr>
                </a:solidFill>
                <a:latin typeface="Times New Roman" panose="02020603050405020304" pitchFamily="18" charset="0"/>
                <a:cs typeface="Times New Roman" panose="02020603050405020304" pitchFamily="18" charset="0"/>
              </a:rPr>
              <a:t>Output</a:t>
            </a:r>
            <a:r>
              <a:rPr lang="en-US" sz="4000"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4000" dirty="0">
                <a:solidFill>
                  <a:schemeClr val="bg2">
                    <a:lumMod val="50000"/>
                  </a:schemeClr>
                </a:solidFill>
                <a:latin typeface="Times New Roman" panose="02020603050405020304" pitchFamily="18" charset="0"/>
                <a:cs typeface="Times New Roman" panose="02020603050405020304" pitchFamily="18" charset="0"/>
              </a:rPr>
              <a:t>Screens</a:t>
            </a:r>
          </a:p>
        </p:txBody>
      </p:sp>
      <p:pic>
        <p:nvPicPr>
          <p:cNvPr id="13" name="Picture 12" descr="Graphical user interface, application&#10;&#10;Description automatically generated">
            <a:extLst>
              <a:ext uri="{FF2B5EF4-FFF2-40B4-BE49-F238E27FC236}">
                <a16:creationId xmlns:a16="http://schemas.microsoft.com/office/drawing/2014/main" id="{649395BA-1AAE-4F2C-8827-3A9C6E4D5D5B}"/>
              </a:ext>
            </a:extLst>
          </p:cNvPr>
          <p:cNvPicPr>
            <a:picLocks noChangeAspect="1"/>
          </p:cNvPicPr>
          <p:nvPr/>
        </p:nvPicPr>
        <p:blipFill rotWithShape="1">
          <a:blip r:embed="rId7">
            <a:extLst>
              <a:ext uri="{28A0092B-C50C-407E-A947-70E740481C1C}">
                <a14:useLocalDpi xmlns:a14="http://schemas.microsoft.com/office/drawing/2010/main" val="0"/>
              </a:ext>
            </a:extLst>
          </a:blip>
          <a:srcRect l="34765" t="16599" r="35282" b="2115"/>
          <a:stretch/>
        </p:blipFill>
        <p:spPr>
          <a:xfrm>
            <a:off x="7439234" y="1871296"/>
            <a:ext cx="3316122" cy="4360651"/>
          </a:xfrm>
          <a:prstGeom prst="rect">
            <a:avLst/>
          </a:prstGeom>
        </p:spPr>
      </p:pic>
      <p:pic>
        <p:nvPicPr>
          <p:cNvPr id="15" name="Picture 14" descr="Graphical user interface, website&#10;&#10;Description automatically generated">
            <a:extLst>
              <a:ext uri="{FF2B5EF4-FFF2-40B4-BE49-F238E27FC236}">
                <a16:creationId xmlns:a16="http://schemas.microsoft.com/office/drawing/2014/main" id="{FB05AF4E-7C87-4655-9F6D-AD5883B05F1C}"/>
              </a:ext>
            </a:extLst>
          </p:cNvPr>
          <p:cNvPicPr>
            <a:picLocks noChangeAspect="1"/>
          </p:cNvPicPr>
          <p:nvPr/>
        </p:nvPicPr>
        <p:blipFill rotWithShape="1">
          <a:blip r:embed="rId8">
            <a:extLst>
              <a:ext uri="{28A0092B-C50C-407E-A947-70E740481C1C}">
                <a14:useLocalDpi xmlns:a14="http://schemas.microsoft.com/office/drawing/2010/main" val="0"/>
              </a:ext>
            </a:extLst>
          </a:blip>
          <a:srcRect l="33261" t="14075" r="33478"/>
          <a:stretch/>
        </p:blipFill>
        <p:spPr>
          <a:xfrm>
            <a:off x="2091566" y="1966657"/>
            <a:ext cx="3167270" cy="4360651"/>
          </a:xfrm>
          <a:prstGeom prst="rect">
            <a:avLst/>
          </a:prstGeom>
        </p:spPr>
      </p:pic>
      <p:sp>
        <p:nvSpPr>
          <p:cNvPr id="16" name="TextBox 15">
            <a:extLst>
              <a:ext uri="{FF2B5EF4-FFF2-40B4-BE49-F238E27FC236}">
                <a16:creationId xmlns:a16="http://schemas.microsoft.com/office/drawing/2014/main" id="{B871C9D2-84E6-43F0-87FB-1CFEA2739F18}"/>
              </a:ext>
            </a:extLst>
          </p:cNvPr>
          <p:cNvSpPr txBox="1"/>
          <p:nvPr/>
        </p:nvSpPr>
        <p:spPr>
          <a:xfrm>
            <a:off x="1295826" y="1302740"/>
            <a:ext cx="2686954"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bg2">
                    <a:lumMod val="50000"/>
                  </a:schemeClr>
                </a:solidFill>
                <a:latin typeface="Times New Roman" panose="02020603050405020304" pitchFamily="18" charset="0"/>
                <a:cs typeface="Times New Roman" panose="02020603050405020304" pitchFamily="18" charset="0"/>
              </a:rPr>
              <a:t>Signup page</a:t>
            </a:r>
          </a:p>
        </p:txBody>
      </p:sp>
      <p:sp>
        <p:nvSpPr>
          <p:cNvPr id="17" name="TextBox 16">
            <a:extLst>
              <a:ext uri="{FF2B5EF4-FFF2-40B4-BE49-F238E27FC236}">
                <a16:creationId xmlns:a16="http://schemas.microsoft.com/office/drawing/2014/main" id="{593F5682-16C5-48B2-98CA-A045F3503EEB}"/>
              </a:ext>
            </a:extLst>
          </p:cNvPr>
          <p:cNvSpPr txBox="1"/>
          <p:nvPr/>
        </p:nvSpPr>
        <p:spPr>
          <a:xfrm>
            <a:off x="6502919" y="1182516"/>
            <a:ext cx="2353529" cy="584775"/>
          </a:xfrm>
          <a:prstGeom prst="rect">
            <a:avLst/>
          </a:prstGeom>
          <a:noFill/>
        </p:spPr>
        <p:txBody>
          <a:bodyPr wrap="none" rtlCol="0">
            <a:spAutoFit/>
          </a:bodyPr>
          <a:lstStyle/>
          <a:p>
            <a:pPr marL="285750" indent="-285750">
              <a:buFont typeface="Arial" panose="020B0604020202020204" pitchFamily="34" charset="0"/>
              <a:buChar char="•"/>
            </a:pPr>
            <a:r>
              <a:rPr lang="en-US" sz="3200" dirty="0">
                <a:solidFill>
                  <a:schemeClr val="bg2">
                    <a:lumMod val="50000"/>
                  </a:schemeClr>
                </a:solidFill>
                <a:latin typeface="Times New Roman" panose="02020603050405020304" pitchFamily="18" charset="0"/>
                <a:cs typeface="Times New Roman" panose="02020603050405020304" pitchFamily="18" charset="0"/>
              </a:rPr>
              <a:t>Login Page</a:t>
            </a:r>
          </a:p>
        </p:txBody>
      </p:sp>
    </p:spTree>
    <p:extLst>
      <p:ext uri="{BB962C8B-B14F-4D97-AF65-F5344CB8AC3E}">
        <p14:creationId xmlns:p14="http://schemas.microsoft.com/office/powerpoint/2010/main" val="397885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A69B-5068-4F45-89E9-7BC52820BA5E}"/>
              </a:ext>
            </a:extLst>
          </p:cNvPr>
          <p:cNvSpPr>
            <a:spLocks noGrp="1"/>
          </p:cNvSpPr>
          <p:nvPr>
            <p:ph type="ctrTitle"/>
          </p:nvPr>
        </p:nvSpPr>
        <p:spPr>
          <a:xfrm>
            <a:off x="3525115" y="-152256"/>
            <a:ext cx="8791575" cy="2387600"/>
          </a:xfrm>
        </p:spPr>
        <p:txBody>
          <a:bodyPr/>
          <a:lstStyle/>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AB151E71-AB6D-4F5B-9B14-76952C0A1A1C}"/>
              </a:ext>
            </a:extLst>
          </p:cNvPr>
          <p:cNvGraphicFramePr/>
          <p:nvPr/>
        </p:nvGraphicFramePr>
        <p:xfrm>
          <a:off x="1700212" y="2759443"/>
          <a:ext cx="8791575"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A6B836F-419F-4BC6-9B01-D92EBC8569CD}"/>
              </a:ext>
            </a:extLst>
          </p:cNvPr>
          <p:cNvSpPr txBox="1"/>
          <p:nvPr/>
        </p:nvSpPr>
        <p:spPr>
          <a:xfrm>
            <a:off x="4267113" y="1767291"/>
            <a:ext cx="268856" cy="1315553"/>
          </a:xfrm>
          <a:prstGeom prst="rect">
            <a:avLst/>
          </a:prstGeom>
          <a:noFill/>
        </p:spPr>
        <p:txBody>
          <a:bodyPr wrap="none" rtlCol="0">
            <a:spAutoFit/>
          </a:bodyPr>
          <a:lstStyle/>
          <a:p>
            <a:pPr algn="ctr">
              <a:lnSpc>
                <a:spcPct val="150000"/>
              </a:lnSpc>
            </a:pPr>
            <a:endParaRPr lang="en-US" sz="2800" dirty="0"/>
          </a:p>
          <a:p>
            <a:pPr>
              <a:lnSpc>
                <a:spcPct val="150000"/>
              </a:lnSpc>
            </a:pPr>
            <a:endParaRPr lang="en-US" sz="2800" dirty="0"/>
          </a:p>
        </p:txBody>
      </p:sp>
      <p:sp>
        <p:nvSpPr>
          <p:cNvPr id="10" name="TextBox 9">
            <a:extLst>
              <a:ext uri="{FF2B5EF4-FFF2-40B4-BE49-F238E27FC236}">
                <a16:creationId xmlns:a16="http://schemas.microsoft.com/office/drawing/2014/main" id="{B5979209-3E4F-40CB-9E41-1F7EA3C45108}"/>
              </a:ext>
            </a:extLst>
          </p:cNvPr>
          <p:cNvSpPr txBox="1"/>
          <p:nvPr/>
        </p:nvSpPr>
        <p:spPr>
          <a:xfrm>
            <a:off x="455790" y="-192359"/>
            <a:ext cx="3624905" cy="905056"/>
          </a:xfrm>
          <a:prstGeom prst="rect">
            <a:avLst/>
          </a:prstGeom>
          <a:noFill/>
        </p:spPr>
        <p:txBody>
          <a:bodyPr wrap="square" rtlCol="0">
            <a:spAutoFit/>
          </a:bodyPr>
          <a:lstStyle/>
          <a:p>
            <a:pPr>
              <a:lnSpc>
                <a:spcPct val="150000"/>
              </a:lnSpc>
            </a:pPr>
            <a:r>
              <a:rPr lang="en-US" sz="4000" dirty="0">
                <a:solidFill>
                  <a:schemeClr val="bg2">
                    <a:lumMod val="50000"/>
                  </a:schemeClr>
                </a:solidFill>
                <a:latin typeface="Times New Roman" panose="02020603050405020304" pitchFamily="18" charset="0"/>
                <a:cs typeface="Times New Roman" panose="02020603050405020304" pitchFamily="18" charset="0"/>
              </a:rPr>
              <a:t>Output Screens</a:t>
            </a:r>
          </a:p>
        </p:txBody>
      </p:sp>
      <p:sp>
        <p:nvSpPr>
          <p:cNvPr id="16" name="TextBox 15">
            <a:extLst>
              <a:ext uri="{FF2B5EF4-FFF2-40B4-BE49-F238E27FC236}">
                <a16:creationId xmlns:a16="http://schemas.microsoft.com/office/drawing/2014/main" id="{B871C9D2-84E6-43F0-87FB-1CFEA2739F18}"/>
              </a:ext>
            </a:extLst>
          </p:cNvPr>
          <p:cNvSpPr txBox="1"/>
          <p:nvPr/>
        </p:nvSpPr>
        <p:spPr>
          <a:xfrm>
            <a:off x="715104" y="804749"/>
            <a:ext cx="2550698"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bg2">
                    <a:lumMod val="50000"/>
                  </a:schemeClr>
                </a:solidFill>
                <a:latin typeface="Times New Roman" panose="02020603050405020304" pitchFamily="18" charset="0"/>
                <a:cs typeface="Times New Roman" panose="02020603050405020304" pitchFamily="18" charset="0"/>
              </a:rPr>
              <a:t>Home Page</a:t>
            </a:r>
          </a:p>
        </p:txBody>
      </p:sp>
      <p:pic>
        <p:nvPicPr>
          <p:cNvPr id="7" name="Picture 6" descr="A picture containing text&#10;&#10;Description automatically generated">
            <a:extLst>
              <a:ext uri="{FF2B5EF4-FFF2-40B4-BE49-F238E27FC236}">
                <a16:creationId xmlns:a16="http://schemas.microsoft.com/office/drawing/2014/main" id="{042414B9-5022-4AEE-8A36-1BDE6417FECE}"/>
              </a:ext>
            </a:extLst>
          </p:cNvPr>
          <p:cNvPicPr>
            <a:picLocks noChangeAspect="1"/>
          </p:cNvPicPr>
          <p:nvPr/>
        </p:nvPicPr>
        <p:blipFill rotWithShape="1">
          <a:blip r:embed="rId7">
            <a:extLst>
              <a:ext uri="{28A0092B-C50C-407E-A947-70E740481C1C}">
                <a14:useLocalDpi xmlns:a14="http://schemas.microsoft.com/office/drawing/2010/main" val="0"/>
              </a:ext>
            </a:extLst>
          </a:blip>
          <a:srcRect t="7568" r="988" b="-706"/>
          <a:stretch/>
        </p:blipFill>
        <p:spPr>
          <a:xfrm>
            <a:off x="720244" y="1414754"/>
            <a:ext cx="10751509" cy="5443246"/>
          </a:xfrm>
          <a:prstGeom prst="rect">
            <a:avLst/>
          </a:prstGeom>
        </p:spPr>
      </p:pic>
    </p:spTree>
    <p:extLst>
      <p:ext uri="{BB962C8B-B14F-4D97-AF65-F5344CB8AC3E}">
        <p14:creationId xmlns:p14="http://schemas.microsoft.com/office/powerpoint/2010/main" val="110313577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297</TotalTime>
  <Words>401</Words>
  <Application>Microsoft Office PowerPoint</Application>
  <PresentationFormat>Widescreen</PresentationFormat>
  <Paragraphs>60</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Bookman Old Style</vt:lpstr>
      <vt:lpstr>Calibri</vt:lpstr>
      <vt:lpstr>Times New Roman</vt:lpstr>
      <vt:lpstr>Tw Cen MT</vt:lpstr>
      <vt:lpstr>Wingdings</vt:lpstr>
      <vt:lpstr>Droplet</vt:lpstr>
      <vt:lpstr>    Agro  Agency </vt:lpstr>
      <vt:lpstr>abstract</vt:lpstr>
      <vt:lpstr> </vt:lpstr>
      <vt:lpstr> </vt:lpstr>
      <vt:lpstr> </vt:lpstr>
      <vt:lpstr>Use case diagram</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Agro agency</dc:title>
  <dc:creator>yaswanthpavankumar958@gmail.com</dc:creator>
  <cp:lastModifiedBy>yaswanthpavankumar958@gmail.com</cp:lastModifiedBy>
  <cp:revision>17</cp:revision>
  <dcterms:created xsi:type="dcterms:W3CDTF">2021-06-12T07:07:19Z</dcterms:created>
  <dcterms:modified xsi:type="dcterms:W3CDTF">2021-09-08T13:15:56Z</dcterms:modified>
</cp:coreProperties>
</file>